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6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258" r:id="rId58"/>
    <p:sldId id="260" r:id="rId59"/>
    <p:sldId id="259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E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DE89A-FF69-4362-88FC-25F10D102A44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F0424-D8E5-4F42-804F-2C9E450BFC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80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71CCB64D-61DF-4767-8CD7-750EC612DE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154522-AF2C-4425-9463-3815257D8279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5D05E209-44B4-4C4C-B3D8-C6AAFF19F8B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0953307-0BA1-48DB-9180-94861A23E4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9F210AEF-0FCA-4D1B-A163-52C1E7AFD7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4B5A97-02C9-4885-85CA-D01190B476E8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4DE9D8CC-5E58-4716-B967-59893127E06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4BFF247-0F26-4B67-8AE4-67D816C5E4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91163" cy="4121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EB8BCB2-7111-46B1-8148-76BF4A566C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D11344-7DBE-4D60-8022-4857B53A63A1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78F74A98-0904-4FEF-BF45-22A27A5946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2AB58843-CA82-4F60-905C-EDC9E44464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6B1E213-233C-40C0-87FC-FF3A70A289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26AB58-3DDD-424E-AEB9-A5BCD6F2703B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EAF945E2-60F7-45D2-AE05-B3BE9D92C2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BC2EB9B3-47BA-4120-B9A6-BBC8CD534F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7525B75-E8F4-44B4-860B-2E18809F42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3D28F3-D77F-489C-A4F5-5E044853F92C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F29E665C-E1B3-41B4-B58F-EBCA10523F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663" y="744538"/>
            <a:ext cx="6604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8AD49BA-2611-4E2E-A9B6-A9EC8D759E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2425" cy="44592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A344794E-207A-4E61-BA68-2C3A5BF12A7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B4A6D1-A496-400F-B737-E9BA7D4BA22D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900F8E3C-24A5-4EA5-9EB8-16F0797E8B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663" y="744538"/>
            <a:ext cx="6604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0364FD0C-88C7-4B73-9D96-132D086DB6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2425" cy="44592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18F484EE-9B39-43C9-A479-B61DD0CB57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AC1E13-7F48-4C08-9596-64128B2C4C7D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8B8CD3F2-CE3A-4A0F-ABBE-E7A1B362AE1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663" y="744538"/>
            <a:ext cx="6604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3080319A-0FBB-4BB6-8468-7A4075EC02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2425" cy="44592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8D2F23C-E4D4-4530-8F95-B4488D395A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53B55C-5B00-4E84-829F-C32DE50338BC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539CB06C-0ECB-4997-BF08-FC74EDD1E22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BD3E1578-DF56-49DA-9F2A-201E30C108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40866CE0-75E4-4E5F-B788-A6018E0A26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55394E-7DB3-42B5-A9AA-B289E922BDF7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A7A52384-8309-47FF-B4BA-4D02A85F71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C94EDB32-745C-45A5-8C24-CD46E8B582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0A37D69-3D29-41C4-9DE7-36943D6D75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65DFBF-F531-4DDC-B81A-8BA46BF1CC2C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52BE6E82-12D7-419E-802D-D41973B3968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206BAD08-055E-438D-99F0-E409699EBD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3CDD095-198E-4D4C-B500-ACE6F06F1C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53B2D5-FF98-490E-A227-F50B0C10424D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937A147D-CA60-4479-8C1E-CE73F59934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D1C34E9-8AD0-459C-9AD0-F39243D5E2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908E7F7B-70D2-4BB4-B413-3F01B588A05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84B554-E09B-40B3-B179-4338777F19DD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B2909BBC-DBD0-471A-8819-E265AA0AE9F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4E9241C-913A-469D-BA8B-E9DFFE7DA71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EF647862-BB27-4DF7-9E3C-14AF479566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3D5692-5F0E-4338-B951-7980AABE886E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9B460017-18C2-46FC-9E65-0D1C3FF910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09FA4A2-E2D4-47AE-9FE2-EF165697A4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F04ECFD-0742-493B-B619-96B7D219BA9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7A79B3-1553-4D3E-8995-A1A0C5CCCBAB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0803235E-992E-4493-8D40-5D1B9C9EE4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1374692D-07DA-43A1-8D51-51DD150C2C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55EA63FD-DB5B-4DAC-AE2C-B80148F77E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1054B3-87DB-4903-AA36-91B4C9AC0E4D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17037790-CC67-4BE6-AB27-CCF100B2C01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5BFDB543-E7BB-4814-9AE4-7CD786CD72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3835F3E-B1AC-4C90-AC91-4EAF564E4D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3D4D87-5BE2-4981-9FDF-B562D5717AED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77825" name="Rectangle 1">
            <a:extLst>
              <a:ext uri="{FF2B5EF4-FFF2-40B4-BE49-F238E27FC236}">
                <a16:creationId xmlns:a16="http://schemas.microsoft.com/office/drawing/2014/main" id="{EE95D8AA-8386-41C7-B593-DE1CB7B6BC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DED98F08-0F04-4728-A008-97AE8B0813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DFB6A2A-4002-475C-96DF-B46829D3BD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764CBC-301B-48EE-96D8-938921FD56EF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2F9DA7EA-2BA9-464D-95D0-34A9F32447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EB49B28-7C2B-4A50-961D-EC5631E227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6176D3A2-3295-4B46-A9F2-EC1B627651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ADEC0D-DE1C-426A-BD7C-89B2B3879CEF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33650AF-7AC7-447A-BD2B-16BE93B79A7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F18E356-62C0-48BB-8FEC-4513C4FD0A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EE7A91C2-4D29-4013-BA9A-EFE9B0955B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0FC5B1-CCDE-4EE9-AB27-227D6B086C7D}" type="slidenum">
              <a:rPr lang="en-GB" altLang="en-US"/>
              <a:pPr/>
              <a:t>28</a:t>
            </a:fld>
            <a:endParaRPr lang="en-GB" altLang="en-US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31321A0B-D973-4CED-A58F-FD03A543ED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5B60608-0825-47F9-82FC-5E5F2EA005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C9CE6D1-F091-4600-ACE2-13CB50B7420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C368CD-1355-4601-8F07-511D2185156D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81921" name="Rectangle 1">
            <a:extLst>
              <a:ext uri="{FF2B5EF4-FFF2-40B4-BE49-F238E27FC236}">
                <a16:creationId xmlns:a16="http://schemas.microsoft.com/office/drawing/2014/main" id="{FBDA5DAC-C4B5-4247-B531-0358D61E5D3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0AD7E1B-BD5E-4F6D-8D9E-6728F63E20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1B12386-936A-4903-9B76-05FDEFABE36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E9D0BE-13A4-4BE5-9338-0C2095097602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82945" name="Rectangle 1">
            <a:extLst>
              <a:ext uri="{FF2B5EF4-FFF2-40B4-BE49-F238E27FC236}">
                <a16:creationId xmlns:a16="http://schemas.microsoft.com/office/drawing/2014/main" id="{AAA133A5-A75E-4FCB-92D0-E1079DB094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597F6B4F-882E-4AF3-A52A-942F718E9E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4BF244F-520E-4589-9897-B7F400AA64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9F62B4-615A-4819-877D-EEDEFCEB0D18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2D2B13E8-8BD5-4479-9274-C7072C94E6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D767A634-4BFF-4F4C-BB68-EC95EFD3BC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BB9F54BD-E4CC-4FBE-A2FD-1BD87B35A8E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4806DC-9D0B-4E91-A672-D6E3436BEF45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E6BBC1FE-7EC1-4913-9F91-16FA52DF789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DA4D854-728A-4F48-8AEA-FA582A35E71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60BCE7F9-5767-4B15-BCFE-C01201A3954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6C1A08-E0A1-4F72-B248-8752CA73555F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B3F4054C-4355-4D19-9A0E-5B3D2EF166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A997C074-0DE1-47A9-B6D8-A69015DF09B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E580C804-6861-436D-93E6-BB33B41E27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3A14F0-3876-4FCF-946B-96FD0613D755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B6568083-2FE8-49AE-81FD-12629BD7D72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520E18B2-820D-48D6-8059-F9262E2DEF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3C3987F-758C-486D-B34C-12763726C3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EF7726-0C44-4792-BFEF-F60297EBDB40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9B468F4D-6339-4604-A179-0A6778958EC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56CA9DC8-F385-4333-A518-02A6E922AD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8586DEE-8578-4E7D-9A01-14E9B73616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129B2F-E48E-4D93-893F-9B44A62D7873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88065" name="Rectangle 1">
            <a:extLst>
              <a:ext uri="{FF2B5EF4-FFF2-40B4-BE49-F238E27FC236}">
                <a16:creationId xmlns:a16="http://schemas.microsoft.com/office/drawing/2014/main" id="{4FD1C3A4-1F1A-4884-8455-9139C979EE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089A6D56-00F5-4E9A-942E-6D90FDC79F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028E265-DC6C-4654-9C1C-397D0D817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C2B28-6007-4DF7-9A01-090995FECDD6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89089" name="Rectangle 1">
            <a:extLst>
              <a:ext uri="{FF2B5EF4-FFF2-40B4-BE49-F238E27FC236}">
                <a16:creationId xmlns:a16="http://schemas.microsoft.com/office/drawing/2014/main" id="{39614EC5-6417-49AF-A8AC-D1896322B45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09BFE28-90AE-4912-B57F-8B29CC3C05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CAC86A7-D3B5-4D81-B9FF-506B06D3EC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80423D-AE68-4941-B123-85EF16D0F359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90113" name="Rectangle 1">
            <a:extLst>
              <a:ext uri="{FF2B5EF4-FFF2-40B4-BE49-F238E27FC236}">
                <a16:creationId xmlns:a16="http://schemas.microsoft.com/office/drawing/2014/main" id="{4C523892-AB0E-4F55-9D57-655A2F13EC1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8DF27863-E3F7-4E6B-A47B-1D3B5275AF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3FCDA0B-8D08-4A1D-9530-191655C39A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9B3540-FEE7-4758-837C-EE7C25CE89E5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91137" name="Rectangle 1">
            <a:extLst>
              <a:ext uri="{FF2B5EF4-FFF2-40B4-BE49-F238E27FC236}">
                <a16:creationId xmlns:a16="http://schemas.microsoft.com/office/drawing/2014/main" id="{1125CF05-3989-4860-8E81-AC86AC8D04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F53E6A2B-3D38-415E-AE76-D548A8ACD7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E153B5CD-24F2-4570-91A1-DBCCF47B0C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F4199D-C129-4DF3-A19A-04D95F39926D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92161" name="Rectangle 1">
            <a:extLst>
              <a:ext uri="{FF2B5EF4-FFF2-40B4-BE49-F238E27FC236}">
                <a16:creationId xmlns:a16="http://schemas.microsoft.com/office/drawing/2014/main" id="{D0FBB701-7AF9-4B7C-8F88-7EA92FF58FF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E8C1AB91-9B6D-4918-9F66-8DE70F27E0E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25C4371-CDBC-4A2C-A098-6056A8F616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AB646A-8E23-47D9-99B0-CDF9DFD5D9C5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93185" name="Rectangle 1">
            <a:extLst>
              <a:ext uri="{FF2B5EF4-FFF2-40B4-BE49-F238E27FC236}">
                <a16:creationId xmlns:a16="http://schemas.microsoft.com/office/drawing/2014/main" id="{1DCA7151-C676-42FE-8433-B19BFD00B4A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5060FEC-2218-48BC-9880-FF19EFBC28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6805F97-8FAF-4393-AE1B-E496CDD5DC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DE4EF9-4FC9-48F2-A589-93A406A98744}" type="slidenum">
              <a:rPr lang="en-GB" altLang="en-US"/>
              <a:pPr/>
              <a:t>41</a:t>
            </a:fld>
            <a:endParaRPr lang="en-GB" altLang="en-US"/>
          </a:p>
        </p:txBody>
      </p:sp>
      <p:sp>
        <p:nvSpPr>
          <p:cNvPr id="94209" name="Rectangle 1">
            <a:extLst>
              <a:ext uri="{FF2B5EF4-FFF2-40B4-BE49-F238E27FC236}">
                <a16:creationId xmlns:a16="http://schemas.microsoft.com/office/drawing/2014/main" id="{824D02D0-8254-45A6-AD14-98C8FE567C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D4D59CFE-8A7F-4907-B257-2D536ED0FB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5176D88-789A-478C-9925-868AF12F89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9C3BA9-9AFD-4444-9F91-AF6286B25B89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C8118CA3-9089-4E7C-8682-2742C5ABFD9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2750538-8B0D-4B0D-BA88-85CFB99FC8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63FC91B3-9896-45E3-82E2-8067D24CB5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9BA595-6C1B-47A3-8FD3-595085F2BC70}" type="slidenum">
              <a:rPr lang="en-GB" altLang="en-US"/>
              <a:pPr/>
              <a:t>42</a:t>
            </a:fld>
            <a:endParaRPr lang="en-GB" altLang="en-US"/>
          </a:p>
        </p:txBody>
      </p:sp>
      <p:sp>
        <p:nvSpPr>
          <p:cNvPr id="95233" name="Rectangle 1">
            <a:extLst>
              <a:ext uri="{FF2B5EF4-FFF2-40B4-BE49-F238E27FC236}">
                <a16:creationId xmlns:a16="http://schemas.microsoft.com/office/drawing/2014/main" id="{547CC82D-5B9B-4F0A-8560-5839739ACF9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C0D5AE90-3B94-4C0C-BB4E-0C32FCC60A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53A8781-B6CD-467E-9B1D-CE4A8079FB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E617B9-7427-44C6-BBBA-F7995753727E}" type="slidenum">
              <a:rPr lang="en-GB" altLang="en-US"/>
              <a:pPr/>
              <a:t>43</a:t>
            </a:fld>
            <a:endParaRPr lang="en-GB" altLang="en-US"/>
          </a:p>
        </p:txBody>
      </p:sp>
      <p:sp>
        <p:nvSpPr>
          <p:cNvPr id="96257" name="Rectangle 1">
            <a:extLst>
              <a:ext uri="{FF2B5EF4-FFF2-40B4-BE49-F238E27FC236}">
                <a16:creationId xmlns:a16="http://schemas.microsoft.com/office/drawing/2014/main" id="{DEB73BFE-10A3-4399-A65D-7A6E493D15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74CBE0CB-7A1B-491F-BEB4-428E2BC71C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425777B7-54A0-4CE0-9E4F-FB8E55B5D8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BE5E19-6D8D-485C-964A-8B21A83E5E63}" type="slidenum">
              <a:rPr lang="en-GB" altLang="en-US"/>
              <a:pPr/>
              <a:t>44</a:t>
            </a:fld>
            <a:endParaRPr lang="en-GB" altLang="en-US"/>
          </a:p>
        </p:txBody>
      </p:sp>
      <p:sp>
        <p:nvSpPr>
          <p:cNvPr id="97281" name="Rectangle 1">
            <a:extLst>
              <a:ext uri="{FF2B5EF4-FFF2-40B4-BE49-F238E27FC236}">
                <a16:creationId xmlns:a16="http://schemas.microsoft.com/office/drawing/2014/main" id="{2770B03B-17B2-420A-8C5C-3FD2CB2669D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B665739D-AEAC-422B-ABD4-FD2BCCCEF7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51D2E0AD-C2CC-47C1-981E-B66EE87C84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B50127-4819-41F2-86A8-D6AA4C2A8EE1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98305" name="Rectangle 1">
            <a:extLst>
              <a:ext uri="{FF2B5EF4-FFF2-40B4-BE49-F238E27FC236}">
                <a16:creationId xmlns:a16="http://schemas.microsoft.com/office/drawing/2014/main" id="{D41BB540-7FE4-4ABE-9843-538AAF3507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C8AC34B7-C3D9-4D3F-B261-000E932F2AB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8B8BE07-F89C-410B-B7AD-E370FBBED2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306081-6DD2-4C0C-A57F-824A5D27DF6A}" type="slidenum">
              <a:rPr lang="en-GB" altLang="en-US"/>
              <a:pPr/>
              <a:t>46</a:t>
            </a:fld>
            <a:endParaRPr lang="en-GB" altLang="en-US"/>
          </a:p>
        </p:txBody>
      </p:sp>
      <p:sp>
        <p:nvSpPr>
          <p:cNvPr id="99329" name="Rectangle 1">
            <a:extLst>
              <a:ext uri="{FF2B5EF4-FFF2-40B4-BE49-F238E27FC236}">
                <a16:creationId xmlns:a16="http://schemas.microsoft.com/office/drawing/2014/main" id="{9C5926BC-48A6-4A76-B450-C23A5227BE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07DD297D-F3F6-4E99-978E-C2F9D8455A7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9E8E8C3C-80A5-4499-87EB-44BE8EDABB5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1BDB55-2A49-445E-9141-8948CA5458C8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100353" name="Rectangle 1">
            <a:extLst>
              <a:ext uri="{FF2B5EF4-FFF2-40B4-BE49-F238E27FC236}">
                <a16:creationId xmlns:a16="http://schemas.microsoft.com/office/drawing/2014/main" id="{A0788078-00BD-4C91-B2FC-3D1CB637EF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4A8489A-4140-44F1-AA2B-0773D934BE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02D0042-7751-468E-B70D-7E24383218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1E2A04-BFB6-48A0-A09A-41FA391970B9}" type="slidenum">
              <a:rPr lang="en-GB" altLang="en-US"/>
              <a:pPr/>
              <a:t>48</a:t>
            </a:fld>
            <a:endParaRPr lang="en-GB" altLang="en-US"/>
          </a:p>
        </p:txBody>
      </p:sp>
      <p:sp>
        <p:nvSpPr>
          <p:cNvPr id="101377" name="Rectangle 1">
            <a:extLst>
              <a:ext uri="{FF2B5EF4-FFF2-40B4-BE49-F238E27FC236}">
                <a16:creationId xmlns:a16="http://schemas.microsoft.com/office/drawing/2014/main" id="{86E0E6BC-D61F-44B0-959A-CCA1A0BCED2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0CFEF864-BEF7-42D5-878B-81671B7115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A78B9AF-0BCD-4AFC-9395-FB26DA11E32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EA885A-7CE8-451B-B4CC-F3A0936FB6F1}" type="slidenum">
              <a:rPr lang="en-GB" altLang="en-US"/>
              <a:pPr/>
              <a:t>49</a:t>
            </a:fld>
            <a:endParaRPr lang="en-GB" altLang="en-US"/>
          </a:p>
        </p:txBody>
      </p:sp>
      <p:sp>
        <p:nvSpPr>
          <p:cNvPr id="102401" name="Rectangle 1">
            <a:extLst>
              <a:ext uri="{FF2B5EF4-FFF2-40B4-BE49-F238E27FC236}">
                <a16:creationId xmlns:a16="http://schemas.microsoft.com/office/drawing/2014/main" id="{3CC74BE3-816B-4C44-807B-98753FCEFF3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580D3ECD-2125-42E7-BC6D-46A9BC66CC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AE31BE2-DE8A-42F6-9EB5-4B8875F2E3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860750-F134-4FE2-AE23-FC6A7EFBC0BA}" type="slidenum">
              <a:rPr lang="en-GB" altLang="en-US"/>
              <a:pPr/>
              <a:t>50</a:t>
            </a:fld>
            <a:endParaRPr lang="en-GB" altLang="en-US"/>
          </a:p>
        </p:txBody>
      </p:sp>
      <p:sp>
        <p:nvSpPr>
          <p:cNvPr id="103425" name="Rectangle 1">
            <a:extLst>
              <a:ext uri="{FF2B5EF4-FFF2-40B4-BE49-F238E27FC236}">
                <a16:creationId xmlns:a16="http://schemas.microsoft.com/office/drawing/2014/main" id="{B5FDE272-61AB-438E-918B-811F2985DD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1A875318-24FE-4BC9-8AF4-AAC2BC5084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6A351F9-720E-4D2E-946A-05C1DFE6FF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1EBCA8-FC0E-4011-903F-6CD72F36B2F9}" type="slidenum">
              <a:rPr lang="en-GB" altLang="en-US"/>
              <a:pPr/>
              <a:t>51</a:t>
            </a:fld>
            <a:endParaRPr lang="en-GB" altLang="en-US"/>
          </a:p>
        </p:txBody>
      </p:sp>
      <p:sp>
        <p:nvSpPr>
          <p:cNvPr id="104449" name="Rectangle 1">
            <a:extLst>
              <a:ext uri="{FF2B5EF4-FFF2-40B4-BE49-F238E27FC236}">
                <a16:creationId xmlns:a16="http://schemas.microsoft.com/office/drawing/2014/main" id="{A765D3B5-DDA2-44FE-803F-BE7C71CE467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9A3CF0B3-DA7C-47F8-9DE3-B25580A684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B21ECE71-BFEE-4D30-8510-F505545782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F01F9B-FEFA-4EE7-B3E7-E5446147176B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6A6D378C-1F95-4AC2-82EC-4CEBADD3BC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603DE64F-EF29-4CCA-8B36-F16E83A893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37312966-56C9-4F29-BDE3-B0E936DC1B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825C82-9F55-4E64-954E-DD362CF6EF23}" type="slidenum">
              <a:rPr lang="en-GB" altLang="en-US"/>
              <a:pPr/>
              <a:t>52</a:t>
            </a:fld>
            <a:endParaRPr lang="en-GB" altLang="en-US"/>
          </a:p>
        </p:txBody>
      </p:sp>
      <p:sp>
        <p:nvSpPr>
          <p:cNvPr id="105473" name="Rectangle 1">
            <a:extLst>
              <a:ext uri="{FF2B5EF4-FFF2-40B4-BE49-F238E27FC236}">
                <a16:creationId xmlns:a16="http://schemas.microsoft.com/office/drawing/2014/main" id="{9D1E8CF3-FEDC-4AF5-9478-284DDFB8456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5F45B465-EA36-4AB1-874F-CC7F1F0976A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BF0B9E0-8C12-4B5B-B8C0-3B9D098E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314C5-DF37-497D-808F-C4CFFE0551BE}" type="slidenum">
              <a:rPr lang="en-GB" altLang="en-US"/>
              <a:pPr/>
              <a:t>53</a:t>
            </a:fld>
            <a:endParaRPr lang="en-GB" altLang="en-US"/>
          </a:p>
        </p:txBody>
      </p:sp>
      <p:sp>
        <p:nvSpPr>
          <p:cNvPr id="106497" name="Rectangle 1">
            <a:extLst>
              <a:ext uri="{FF2B5EF4-FFF2-40B4-BE49-F238E27FC236}">
                <a16:creationId xmlns:a16="http://schemas.microsoft.com/office/drawing/2014/main" id="{86B15D59-53E1-4F91-A83A-3D3F909A21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DD101D35-EB4A-4345-8858-59BC448819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5F4C4A4-3024-433E-AF3E-1C177188D11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1A6244-FF19-45D2-B287-64E6E77C041E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2C691C92-A850-4085-A837-38ED91C969F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1676A64-7708-4C27-833C-98B7B929B6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5668F79-CCE2-44D4-B971-8F2D513D8A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093D6D-62DF-4E59-8D7B-922C1B5B7AB8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BD3C98AC-13DE-4212-A7CE-27C592AE5E5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CCFA2BD-AFCB-47A7-9F0A-0CC62B31B6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52F4474-7911-4ECA-8783-C22942203CB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D224F6-4B69-4F9E-A21F-B7CF369AB2EC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C0E35C18-1420-464D-B145-004E5DA7B4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59044636-DD3C-49F0-888D-E4A1469D99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91163" cy="4121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E8122A4-865D-4B09-B880-972DFA7F967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EB06D0-5CB9-4CF6-8940-895E64E2DFC8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3F0FCD06-5273-4FE8-8F5E-8E258B260C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5D931FBA-AB45-45B2-B5A2-F37F89BE8B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1269-C10E-4481-B134-5CC1807D2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84BDC-77CF-4654-B4FC-62A19FA2E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DD72D-2E81-44BE-AAE6-B4A51AB6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8F293-F622-4A21-B9C8-0664F3C8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FC007-4E85-47B0-8D2C-2357EE57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6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744C-8055-4C51-A529-49F3724E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CC82D-AC95-409B-8C90-E5ECADF80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8899E-1C8E-4529-8A0B-E65B85C1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2258C-23C5-4384-AA45-EFD02546B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DAC33-DF18-4BAB-9595-D25FE7BA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8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CD219A-BF73-4C49-BB8C-9DCD27720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A5352-9924-435D-BA03-C87579BE6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6A7D1-FCEC-43E0-9764-F0B9044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401F6-74E3-4977-93C5-F9AB13D4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86236-0D3D-435F-9CCC-A798AD09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38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F1B2-1DE1-4AB3-A420-2A7B15C3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4333" cy="1136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4F01D-1096-40D7-9654-24499A70FD3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0C05C-1DB0-48FF-A8C4-CBFBE24DAB3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2333" cy="4699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3FD37-016D-4B1D-B34E-8EDF658F0C3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fld id="{9E9C5EA9-9F5A-4B5B-96C7-897A7ABA54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0462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5B17-FFAB-4859-B5C9-165C997B0B9E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64333" cy="1136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1C6E-F898-4ED7-A2D9-5ADA251C185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0567" cy="2182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8E8B9-4077-4597-9B77-5B5C2890708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3367" y="1600201"/>
            <a:ext cx="5380567" cy="2182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1D1116-99C1-430B-8942-E71DD09179C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5413"/>
            <a:ext cx="5380567" cy="21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0B8FC-28E2-49D4-A2E2-8EF9846E2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3935413"/>
            <a:ext cx="5380567" cy="21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2FA1D-7230-4DDD-AE37-43F769D654D7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A33DE-1095-4C68-9982-21AE5BFA151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2333" cy="4699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73137B-E25C-4021-A96F-DF2D7D2A84C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fld id="{33337CC2-DFAF-4A9E-8BB9-B556DA1AB4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6611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4105E-7A90-4097-B26F-A6506E52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4333" cy="1136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5E0F-392A-4C53-AF79-DBB70C26BE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0567" cy="451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860FB-251F-42E7-86CA-07E580367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0567" cy="451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B769-440F-4311-98EE-7387DFEC847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F3744-1FF5-42DB-AFF4-947BCCC3DD1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2333" cy="4699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AD30B-4312-4391-A502-FFBE3026258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fld id="{03107C06-43E7-491C-A2D6-F876232291B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229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2FA1-CC85-4253-9035-8EABC8DC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AB06-BDCA-404D-8513-A5D1BB3C3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090B2-9B28-4B08-97BE-7F489513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C8C07-16D2-4C26-949A-B4CFF71F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5D3F0-613D-4363-8BBB-1C9A4EC5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08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F1E1-1394-4B6C-A541-338257DE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F84C0-769F-4975-882F-EABE1E531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4D2A-FE87-49CF-B5A0-8EE04968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CA4D-20C8-4B39-8D2A-A4AF016B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78D2B-F1B0-44BC-8B86-4C8228D3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71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60CD-5B3B-4579-AA03-D2BE3197F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DA98E-93F0-4B4D-8918-34DFC5995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09D51-14E1-40D1-980E-44E5D3142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E83C-700A-4F84-8AE3-8888006A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45A3D-C845-4733-AF42-019A8703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8D1BF-BB33-4103-9B82-36B329AA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79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7C83-81BB-4AA6-A647-EC454DE0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5859C-0FBD-4C52-8129-CB1F9D26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73EA8-C7BF-4D25-B6AE-2109F53CC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96EB2-AFF2-451E-9A05-7ABBE57F6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D4AD9-0256-4C7F-B02A-72D75D90E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B7E3C-3F8C-482C-ADDD-06E91A9C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34CED9-0C82-4AC2-8645-0E3A68A0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795FEE-6DA1-4731-9C2C-E3CF7BB9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6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9DAD-86F0-46B5-A00A-6C6F6BF0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2B938-4D86-4F38-A372-0B744FAD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CEEF6-7A2C-40EB-9133-17D2133D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B28CC-63C8-4CF4-B42D-3192E4FB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42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322BF-77FE-48A5-BDDC-2FB872A9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21B75-EDE6-4353-90A7-3B8FB23A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09707-7649-48D5-BF01-0DAE0F1F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41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76C67-A208-4A1E-A5FF-51495722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D470-3E9F-406B-A0E7-0950A8E01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A582B-1DD6-4A4D-BE97-167449ACC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062E1-838C-41C3-872D-D2FC0598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CD497-F2BA-4677-BF32-BAC1CE45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592AC-E8CB-4869-8CCB-48E0C4F7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5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5B0-F0FF-43D1-BFFD-D70CBCB3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8A0A4-CF5E-478F-BB75-89C263CFA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3225B-EA58-4565-8445-51FF6DF77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C3738-A5E1-4074-97B2-4CC79803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AB0D8-0689-4B0D-B5C2-436B4090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731F7-2958-40AF-A798-EEF96FA1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5D1D8-A75A-4E8F-A6D1-2A370EB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4340F-3A26-4918-993C-9326BA669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5656E-309E-4E31-809B-8F991DE04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DFE5A-1AA7-48C8-B646-8260FFFC6C99}" type="datetimeFigureOut">
              <a:rPr lang="en-GB" smtClean="0"/>
              <a:t>22/08/2019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1751-4CAE-4EAF-BC50-7DF5A9BA9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86DFF-1104-4D82-BC72-2424F5FCC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C020D-C7E0-42B0-B8E8-11239CDFC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2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B4FD3-DE8D-4EA1-B010-A6383F567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79882B4-102A-4ABE-99ED-02915C3D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30" y="5441752"/>
            <a:ext cx="2937170" cy="60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ACDF121-13DE-4330-9D29-5441C0220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1" y="5299298"/>
            <a:ext cx="1910938" cy="7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72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1">
            <a:extLst>
              <a:ext uri="{FF2B5EF4-FFF2-40B4-BE49-F238E27FC236}">
                <a16:creationId xmlns:a16="http://schemas.microsoft.com/office/drawing/2014/main" id="{450917E8-5AF0-43CB-8A15-6BDCFBB92990}"/>
              </a:ext>
            </a:extLst>
          </p:cNvPr>
          <p:cNvGrpSpPr>
            <a:grpSpLocks/>
          </p:cNvGrpSpPr>
          <p:nvPr/>
        </p:nvGrpSpPr>
        <p:grpSpPr bwMode="auto">
          <a:xfrm>
            <a:off x="3744914" y="1141414"/>
            <a:ext cx="2339975" cy="1650999"/>
            <a:chOff x="1399" y="719"/>
            <a:chExt cx="1474" cy="1040"/>
          </a:xfrm>
        </p:grpSpPr>
        <p:sp>
          <p:nvSpPr>
            <p:cNvPr id="10242" name="Text Box 2">
              <a:extLst>
                <a:ext uri="{FF2B5EF4-FFF2-40B4-BE49-F238E27FC236}">
                  <a16:creationId xmlns:a16="http://schemas.microsoft.com/office/drawing/2014/main" id="{0166265E-E788-45EF-8334-7CD123FF2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1389"/>
              <a:ext cx="1474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DONATION</a:t>
              </a:r>
            </a:p>
          </p:txBody>
        </p:sp>
        <p:pic>
          <p:nvPicPr>
            <p:cNvPr id="10243" name="Picture 3">
              <a:extLst>
                <a:ext uri="{FF2B5EF4-FFF2-40B4-BE49-F238E27FC236}">
                  <a16:creationId xmlns:a16="http://schemas.microsoft.com/office/drawing/2014/main" id="{F36DE38E-688A-4C40-B47F-341C79384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719"/>
              <a:ext cx="612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244" name="Group 4">
            <a:extLst>
              <a:ext uri="{FF2B5EF4-FFF2-40B4-BE49-F238E27FC236}">
                <a16:creationId xmlns:a16="http://schemas.microsoft.com/office/drawing/2014/main" id="{EF86F2A1-812E-4B42-A7A5-CFA1D2B213A2}"/>
              </a:ext>
            </a:extLst>
          </p:cNvPr>
          <p:cNvGrpSpPr>
            <a:grpSpLocks/>
          </p:cNvGrpSpPr>
          <p:nvPr/>
        </p:nvGrpSpPr>
        <p:grpSpPr bwMode="auto">
          <a:xfrm>
            <a:off x="3867151" y="3068640"/>
            <a:ext cx="2006600" cy="1884363"/>
            <a:chOff x="1476" y="1933"/>
            <a:chExt cx="1264" cy="1187"/>
          </a:xfrm>
        </p:grpSpPr>
        <p:sp>
          <p:nvSpPr>
            <p:cNvPr id="10245" name="Text Box 5">
              <a:extLst>
                <a:ext uri="{FF2B5EF4-FFF2-40B4-BE49-F238E27FC236}">
                  <a16:creationId xmlns:a16="http://schemas.microsoft.com/office/drawing/2014/main" id="{27CA47D5-F1B8-4167-AB24-2054A1921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2750"/>
              <a:ext cx="1264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REWARD</a:t>
              </a:r>
            </a:p>
          </p:txBody>
        </p:sp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F1A60113-B475-4502-BD41-F84744653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" y="1933"/>
              <a:ext cx="759" cy="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247" name="Group 7">
            <a:extLst>
              <a:ext uri="{FF2B5EF4-FFF2-40B4-BE49-F238E27FC236}">
                <a16:creationId xmlns:a16="http://schemas.microsoft.com/office/drawing/2014/main" id="{D2A4C783-23D0-4DC2-8DBA-2F8211771049}"/>
              </a:ext>
            </a:extLst>
          </p:cNvPr>
          <p:cNvGrpSpPr>
            <a:grpSpLocks/>
          </p:cNvGrpSpPr>
          <p:nvPr/>
        </p:nvGrpSpPr>
        <p:grpSpPr bwMode="auto">
          <a:xfrm>
            <a:off x="6672262" y="1196975"/>
            <a:ext cx="2028824" cy="1595438"/>
            <a:chOff x="3243" y="754"/>
            <a:chExt cx="1278" cy="1005"/>
          </a:xfrm>
        </p:grpSpPr>
        <p:sp>
          <p:nvSpPr>
            <p:cNvPr id="10248" name="Text Box 8">
              <a:extLst>
                <a:ext uri="{FF2B5EF4-FFF2-40B4-BE49-F238E27FC236}">
                  <a16:creationId xmlns:a16="http://schemas.microsoft.com/office/drawing/2014/main" id="{2E410A80-27BA-4106-B2ED-511360180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1389"/>
              <a:ext cx="1278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LENDING</a:t>
              </a:r>
            </a:p>
          </p:txBody>
        </p:sp>
        <p:pic>
          <p:nvPicPr>
            <p:cNvPr id="10249" name="Picture 9">
              <a:extLst>
                <a:ext uri="{FF2B5EF4-FFF2-40B4-BE49-F238E27FC236}">
                  <a16:creationId xmlns:a16="http://schemas.microsoft.com/office/drawing/2014/main" id="{7A6FCFC0-8B24-4FD3-9067-02F631C92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" y="754"/>
              <a:ext cx="640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250" name="Group 10">
            <a:extLst>
              <a:ext uri="{FF2B5EF4-FFF2-40B4-BE49-F238E27FC236}">
                <a16:creationId xmlns:a16="http://schemas.microsoft.com/office/drawing/2014/main" id="{C5DC9A87-516A-4E54-8C17-884564FA5507}"/>
              </a:ext>
            </a:extLst>
          </p:cNvPr>
          <p:cNvGrpSpPr>
            <a:grpSpLocks/>
          </p:cNvGrpSpPr>
          <p:nvPr/>
        </p:nvGrpSpPr>
        <p:grpSpPr bwMode="auto">
          <a:xfrm>
            <a:off x="6816725" y="2997202"/>
            <a:ext cx="1709738" cy="1955801"/>
            <a:chOff x="3334" y="1888"/>
            <a:chExt cx="1077" cy="1232"/>
          </a:xfrm>
        </p:grpSpPr>
        <p:sp>
          <p:nvSpPr>
            <p:cNvPr id="10251" name="Text Box 11">
              <a:extLst>
                <a:ext uri="{FF2B5EF4-FFF2-40B4-BE49-F238E27FC236}">
                  <a16:creationId xmlns:a16="http://schemas.microsoft.com/office/drawing/2014/main" id="{6AE4EEFC-326B-4BD4-8753-273BC8EBC0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750"/>
              <a:ext cx="1077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EQUITY</a:t>
              </a:r>
            </a:p>
          </p:txBody>
        </p:sp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AD2B72D6-DFBA-4C77-BCFF-8EAD7C1A8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1888"/>
              <a:ext cx="822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0253" name="Picture 13">
            <a:extLst>
              <a:ext uri="{FF2B5EF4-FFF2-40B4-BE49-F238E27FC236}">
                <a16:creationId xmlns:a16="http://schemas.microsoft.com/office/drawing/2014/main" id="{4E8E292C-943F-4917-8511-E9D9493B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4005264"/>
            <a:ext cx="23717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744B5779-6579-4919-BB65-40DAD9AD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836613"/>
            <a:ext cx="295116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5" name="Picture 15">
            <a:extLst>
              <a:ext uri="{FF2B5EF4-FFF2-40B4-BE49-F238E27FC236}">
                <a16:creationId xmlns:a16="http://schemas.microsoft.com/office/drawing/2014/main" id="{8B662505-4ED4-4C76-B912-C2D797F89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213100"/>
            <a:ext cx="23907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44B1F8CC-9C7C-4090-BC96-72983204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079500"/>
            <a:ext cx="360045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AD03AA29-85B4-41CD-965A-DEAC7787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3200401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83FD7C85-755D-4373-BADA-D87FC6F5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832101"/>
            <a:ext cx="3848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74B08C2-C5D3-4D5F-8752-41085621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1" y="1439864"/>
            <a:ext cx="3427413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9D7E538C-4181-41AB-B3DC-613C2642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1" y="3532189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C9859E0C-B816-45E5-9C19-0E78F1D6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6" y="4679950"/>
            <a:ext cx="2924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0A434186-FBD9-4DB9-AAF7-6F402CBE5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5316539"/>
            <a:ext cx="44862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Text Box 8">
            <a:extLst>
              <a:ext uri="{FF2B5EF4-FFF2-40B4-BE49-F238E27FC236}">
                <a16:creationId xmlns:a16="http://schemas.microsoft.com/office/drawing/2014/main" id="{2F71B9B5-5570-400F-9309-BD9C8946D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351" y="503238"/>
            <a:ext cx="2759075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4400" b="1"/>
              <a:t>Platforms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F463EA0D-AD34-4D50-A4DC-783DE4AF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8FE19EBB-1DEC-430D-9CD8-F4F37ED13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13076"/>
            <a:ext cx="9144000" cy="703263"/>
          </a:xfrm>
          <a:prstGeom prst="rect">
            <a:avLst/>
          </a:prstGeom>
          <a:solidFill>
            <a:srgbClr val="B2B2B2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4000" b="1">
                <a:solidFill>
                  <a:srgbClr val="FFFFFF"/>
                </a:solidFill>
              </a:rPr>
              <a:t>It’s so much more than money!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2F098B24-0290-42FC-8E9B-05409BD2A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260351"/>
            <a:ext cx="160813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FUNDING</a:t>
            </a: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EEF6C682-A086-49D6-AB6F-CAF0C1F6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571876"/>
            <a:ext cx="2927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COMMUNICATION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1C05239A-A777-472C-A5F0-E0038FD2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076" y="260351"/>
            <a:ext cx="14509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INSIGHT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74D5549-525A-4214-ABF5-1973E8FEF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1" y="3571876"/>
            <a:ext cx="18018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029FDD69-645C-48A0-867A-D9D3C3F7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9" y="4181476"/>
            <a:ext cx="17541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Visibility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Awareness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Marketing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Advertising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Campaigning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PR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77984328-150A-4FB4-9FB3-D20217EF1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744539"/>
            <a:ext cx="1809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Seed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Growth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Matching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Cashflow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Project based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Rapid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Patient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0879B8E4-D916-45B0-981E-27630F7B4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75" y="744539"/>
            <a:ext cx="2192338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Market size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Concept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Acceptability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Validation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Brand perception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Price points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Innovation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21B1C214-34EB-4312-9367-A6736BF51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1" y="4171951"/>
            <a:ext cx="17684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Experts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Distributors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Partners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Collaborators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Advocates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Customers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Team</a:t>
            </a:r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B52B4ED0-486A-4053-9223-A3C9107A0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3140075"/>
            <a:ext cx="7848600" cy="1588"/>
          </a:xfrm>
          <a:prstGeom prst="line">
            <a:avLst/>
          </a:prstGeom>
          <a:noFill/>
          <a:ln w="93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E7E67A13-BD59-40EE-8E73-9BE4D17B2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60351"/>
            <a:ext cx="1588" cy="5832475"/>
          </a:xfrm>
          <a:prstGeom prst="line">
            <a:avLst/>
          </a:prstGeom>
          <a:noFill/>
          <a:ln w="9360" cap="sq">
            <a:solidFill>
              <a:srgbClr val="CF06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D8739A03-A469-4928-B0B7-BEC7ACCDC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844675"/>
            <a:ext cx="5267325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6000" b="1"/>
              <a:t>A Few Cases</a:t>
            </a:r>
          </a:p>
        </p:txBody>
      </p:sp>
      <p:sp>
        <p:nvSpPr>
          <p:cNvPr id="14338" name="Line 2">
            <a:extLst>
              <a:ext uri="{FF2B5EF4-FFF2-40B4-BE49-F238E27FC236}">
                <a16:creationId xmlns:a16="http://schemas.microsoft.com/office/drawing/2014/main" id="{A5F74249-D970-4519-B677-E33C85F2F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4" y="2852739"/>
            <a:ext cx="4751387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3CB32C45-536B-4DDD-91EB-D9012DBA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125538"/>
            <a:ext cx="3197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ED00D45-D847-4F65-9A8E-4531016E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9" y="1196976"/>
            <a:ext cx="8023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Oval 2">
            <a:extLst>
              <a:ext uri="{FF2B5EF4-FFF2-40B4-BE49-F238E27FC236}">
                <a16:creationId xmlns:a16="http://schemas.microsoft.com/office/drawing/2014/main" id="{A6569CE9-8EAA-4707-ADE9-A8B7810D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1412876"/>
            <a:ext cx="1439863" cy="14398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/>
              <a:t>Needed</a:t>
            </a:r>
          </a:p>
          <a:p>
            <a:pPr algn="ctr">
              <a:buClrTx/>
              <a:buFontTx/>
              <a:buNone/>
            </a:pPr>
            <a:r>
              <a:rPr lang="en-GB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£8,000</a:t>
            </a:r>
          </a:p>
          <a:p>
            <a:pPr algn="ctr">
              <a:buClrTx/>
              <a:buFontTx/>
              <a:buNone/>
            </a:pPr>
            <a:r>
              <a:rPr lang="en-GB" altLang="en-US"/>
              <a:t>For Oven</a:t>
            </a:r>
          </a:p>
        </p:txBody>
      </p:sp>
      <p:sp>
        <p:nvSpPr>
          <p:cNvPr id="15363" name="Oval 3">
            <a:extLst>
              <a:ext uri="{FF2B5EF4-FFF2-40B4-BE49-F238E27FC236}">
                <a16:creationId xmlns:a16="http://schemas.microsoft.com/office/drawing/2014/main" id="{4A9FFE48-5872-4EC7-A61F-40AAE885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3141663"/>
            <a:ext cx="1439863" cy="143986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/>
              <a:t>Raised</a:t>
            </a:r>
          </a:p>
          <a:p>
            <a:pPr algn="ctr">
              <a:buClrTx/>
              <a:buFontTx/>
              <a:buNone/>
            </a:pPr>
            <a:r>
              <a:rPr lang="en-GB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£8,690</a:t>
            </a:r>
          </a:p>
          <a:p>
            <a:pPr algn="ctr">
              <a:buClrTx/>
              <a:buFontTx/>
              <a:buNone/>
            </a:pPr>
            <a:r>
              <a:rPr lang="en-GB" altLang="en-US" sz="1400"/>
              <a:t>From 114 </a:t>
            </a:r>
          </a:p>
          <a:p>
            <a:pPr algn="ctr">
              <a:buClrTx/>
              <a:buFontTx/>
              <a:buNone/>
            </a:pPr>
            <a:r>
              <a:rPr lang="en-GB" altLang="en-US" sz="1400"/>
              <a:t>people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A5524672-49CC-4368-A39D-D794EC5A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00" y="1341439"/>
            <a:ext cx="1720641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i="1">
                <a:solidFill>
                  <a:srgbClr val="FFFFFF"/>
                </a:solidFill>
              </a:rPr>
              <a:t>“Pledge £100 </a:t>
            </a:r>
          </a:p>
          <a:p>
            <a:pPr algn="ctr">
              <a:buClrTx/>
              <a:buFontTx/>
              <a:buNone/>
            </a:pPr>
            <a:r>
              <a:rPr lang="en-GB" altLang="en-US" i="1">
                <a:solidFill>
                  <a:srgbClr val="FFFFFF"/>
                </a:solidFill>
              </a:rPr>
              <a:t>for </a:t>
            </a:r>
          </a:p>
          <a:p>
            <a:pPr algn="ctr">
              <a:buClrTx/>
              <a:buFontTx/>
              <a:buNone/>
            </a:pPr>
            <a:r>
              <a:rPr lang="en-GB" altLang="en-US" i="1">
                <a:solidFill>
                  <a:srgbClr val="FFFFFF"/>
                </a:solidFill>
              </a:rPr>
              <a:t>a loaf of bread </a:t>
            </a:r>
          </a:p>
          <a:p>
            <a:pPr algn="ctr">
              <a:buClrTx/>
              <a:buFontTx/>
              <a:buNone/>
            </a:pPr>
            <a:r>
              <a:rPr lang="en-GB" altLang="en-US" i="1">
                <a:solidFill>
                  <a:srgbClr val="FFFFFF"/>
                </a:solidFill>
              </a:rPr>
              <a:t>every week </a:t>
            </a:r>
          </a:p>
          <a:p>
            <a:pPr algn="ctr">
              <a:buClrTx/>
              <a:buFontTx/>
              <a:buNone/>
            </a:pPr>
            <a:r>
              <a:rPr lang="en-GB" altLang="en-US" i="1">
                <a:solidFill>
                  <a:srgbClr val="FFFFFF"/>
                </a:solidFill>
              </a:rPr>
              <a:t>for 1 year”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9F5554B5-F3AE-4255-AA9E-88F1D0591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6" y="4827589"/>
            <a:ext cx="5263277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Leeds Bread co-op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553EE0EF-F2CA-42A8-8926-B093D864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76251"/>
            <a:ext cx="82200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Oval 2">
            <a:extLst>
              <a:ext uri="{FF2B5EF4-FFF2-40B4-BE49-F238E27FC236}">
                <a16:creationId xmlns:a16="http://schemas.microsoft.com/office/drawing/2014/main" id="{BDCE0CCC-FF01-49B7-880E-AE221914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476251"/>
            <a:ext cx="2087562" cy="792163"/>
          </a:xfrm>
          <a:prstGeom prst="ellipse">
            <a:avLst/>
          </a:prstGeom>
          <a:noFill/>
          <a:ln w="38160" cap="sq">
            <a:solidFill>
              <a:srgbClr val="CF06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635C2DA2-9E47-4034-AF4D-6C58C5C89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0"/>
            <a:ext cx="82296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7410" name="Group 2">
            <a:extLst>
              <a:ext uri="{FF2B5EF4-FFF2-40B4-BE49-F238E27FC236}">
                <a16:creationId xmlns:a16="http://schemas.microsoft.com/office/drawing/2014/main" id="{E4799580-2513-47C0-AAD5-85197538D689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4267200"/>
            <a:ext cx="8045450" cy="2393950"/>
            <a:chOff x="385" y="2688"/>
            <a:chExt cx="5068" cy="1508"/>
          </a:xfrm>
        </p:grpSpPr>
        <p:grpSp>
          <p:nvGrpSpPr>
            <p:cNvPr id="17411" name="Group 3">
              <a:extLst>
                <a:ext uri="{FF2B5EF4-FFF2-40B4-BE49-F238E27FC236}">
                  <a16:creationId xmlns:a16="http://schemas.microsoft.com/office/drawing/2014/main" id="{3E1D1E3E-E671-4164-B338-117E6D626E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2688"/>
              <a:ext cx="1531" cy="1507"/>
              <a:chOff x="385" y="2688"/>
              <a:chExt cx="1531" cy="1507"/>
            </a:xfrm>
          </p:grpSpPr>
          <p:sp>
            <p:nvSpPr>
              <p:cNvPr id="17412" name="Oval 4">
                <a:extLst>
                  <a:ext uri="{FF2B5EF4-FFF2-40B4-BE49-F238E27FC236}">
                    <a16:creationId xmlns:a16="http://schemas.microsoft.com/office/drawing/2014/main" id="{E50100BA-6F7C-4A4A-9692-B2882F991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" y="2709"/>
                <a:ext cx="1486" cy="1486"/>
              </a:xfrm>
              <a:prstGeom prst="ellipse">
                <a:avLst/>
              </a:prstGeom>
              <a:solidFill>
                <a:srgbClr val="000000">
                  <a:alpha val="4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13" name="Oval 5">
                <a:extLst>
                  <a:ext uri="{FF2B5EF4-FFF2-40B4-BE49-F238E27FC236}">
                    <a16:creationId xmlns:a16="http://schemas.microsoft.com/office/drawing/2014/main" id="{D5FB56E8-026F-4A07-96BC-7940B7F6E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2688"/>
                <a:ext cx="1486" cy="1486"/>
              </a:xfrm>
              <a:prstGeom prst="ellipse">
                <a:avLst/>
              </a:prstGeom>
              <a:solidFill>
                <a:srgbClr val="CF06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GB" altLang="en-US" sz="6000" b="1">
                    <a:solidFill>
                      <a:srgbClr val="FFFFFF"/>
                    </a:solidFill>
                  </a:rPr>
                  <a:t>28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GB" altLang="en-US" sz="2800" b="1">
                    <a:solidFill>
                      <a:srgbClr val="FFFFFF"/>
                    </a:solidFill>
                  </a:rPr>
                  <a:t>REWARDS</a:t>
                </a:r>
              </a:p>
            </p:txBody>
          </p:sp>
        </p:grpSp>
        <p:grpSp>
          <p:nvGrpSpPr>
            <p:cNvPr id="17414" name="Group 6">
              <a:extLst>
                <a:ext uri="{FF2B5EF4-FFF2-40B4-BE49-F238E27FC236}">
                  <a16:creationId xmlns:a16="http://schemas.microsoft.com/office/drawing/2014/main" id="{537BC550-6A7C-48BA-8232-BB47ACA298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3" y="2688"/>
              <a:ext cx="1531" cy="1507"/>
              <a:chOff x="2153" y="2688"/>
              <a:chExt cx="1531" cy="1507"/>
            </a:xfrm>
          </p:grpSpPr>
          <p:sp>
            <p:nvSpPr>
              <p:cNvPr id="17415" name="Oval 7">
                <a:extLst>
                  <a:ext uri="{FF2B5EF4-FFF2-40B4-BE49-F238E27FC236}">
                    <a16:creationId xmlns:a16="http://schemas.microsoft.com/office/drawing/2014/main" id="{60D160AD-475C-4813-8680-3DEACCD48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2709"/>
                <a:ext cx="1486" cy="1486"/>
              </a:xfrm>
              <a:prstGeom prst="ellipse">
                <a:avLst/>
              </a:prstGeom>
              <a:solidFill>
                <a:srgbClr val="000000">
                  <a:alpha val="4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16" name="Oval 8">
                <a:extLst>
                  <a:ext uri="{FF2B5EF4-FFF2-40B4-BE49-F238E27FC236}">
                    <a16:creationId xmlns:a16="http://schemas.microsoft.com/office/drawing/2014/main" id="{43C5917A-13ED-461C-92DD-B0D7A8DC6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3" y="2688"/>
                <a:ext cx="1486" cy="1486"/>
              </a:xfrm>
              <a:prstGeom prst="ellipse">
                <a:avLst/>
              </a:prstGeom>
              <a:solidFill>
                <a:srgbClr val="CF06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GB" altLang="en-US" sz="4400" b="1">
                    <a:solidFill>
                      <a:srgbClr val="FFFFFF"/>
                    </a:solidFill>
                  </a:rPr>
                  <a:t>RANGE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GB" altLang="en-US" sz="2800" b="1">
                    <a:solidFill>
                      <a:srgbClr val="FFFFFF"/>
                    </a:solidFill>
                  </a:rPr>
                  <a:t>£10 - £3,000</a:t>
                </a:r>
              </a:p>
            </p:txBody>
          </p:sp>
        </p:grpSp>
        <p:grpSp>
          <p:nvGrpSpPr>
            <p:cNvPr id="17417" name="Group 9">
              <a:extLst>
                <a:ext uri="{FF2B5EF4-FFF2-40B4-BE49-F238E27FC236}">
                  <a16:creationId xmlns:a16="http://schemas.microsoft.com/office/drawing/2014/main" id="{ADFAC713-17F1-415B-8557-8752058EA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2" y="2689"/>
              <a:ext cx="1531" cy="1507"/>
              <a:chOff x="3922" y="2689"/>
              <a:chExt cx="1531" cy="1507"/>
            </a:xfrm>
          </p:grpSpPr>
          <p:sp>
            <p:nvSpPr>
              <p:cNvPr id="17418" name="Oval 10">
                <a:extLst>
                  <a:ext uri="{FF2B5EF4-FFF2-40B4-BE49-F238E27FC236}">
                    <a16:creationId xmlns:a16="http://schemas.microsoft.com/office/drawing/2014/main" id="{DBBD03E6-6D6D-465E-944A-65403EA28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" y="2710"/>
                <a:ext cx="1486" cy="1486"/>
              </a:xfrm>
              <a:prstGeom prst="ellipse">
                <a:avLst/>
              </a:prstGeom>
              <a:solidFill>
                <a:srgbClr val="000000">
                  <a:alpha val="4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19" name="Oval 11">
                <a:extLst>
                  <a:ext uri="{FF2B5EF4-FFF2-40B4-BE49-F238E27FC236}">
                    <a16:creationId xmlns:a16="http://schemas.microsoft.com/office/drawing/2014/main" id="{27F8E87E-2376-469E-8700-6F5251A08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2" y="2689"/>
                <a:ext cx="1486" cy="1486"/>
              </a:xfrm>
              <a:prstGeom prst="ellipse">
                <a:avLst/>
              </a:prstGeom>
              <a:solidFill>
                <a:srgbClr val="CF06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GB" altLang="en-US" sz="6000" b="1">
                    <a:solidFill>
                      <a:srgbClr val="FFFFFF"/>
                    </a:solidFill>
                  </a:rPr>
                  <a:t>2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GB" altLang="en-US" sz="2400" b="1">
                    <a:solidFill>
                      <a:srgbClr val="FFFFFF"/>
                    </a:solidFill>
                  </a:rPr>
                  <a:t>CAMPAIGNS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1">
            <a:extLst>
              <a:ext uri="{FF2B5EF4-FFF2-40B4-BE49-F238E27FC236}">
                <a16:creationId xmlns:a16="http://schemas.microsoft.com/office/drawing/2014/main" id="{E6147655-216D-4684-B177-6930725132DD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503238"/>
            <a:ext cx="9140825" cy="6018212"/>
            <a:chOff x="0" y="317"/>
            <a:chExt cx="5758" cy="3791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3CFDCBD0-2593-4705-AEB3-969979749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"/>
              <a:ext cx="5758" cy="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5" name="Picture 3">
              <a:extLst>
                <a:ext uri="{FF2B5EF4-FFF2-40B4-BE49-F238E27FC236}">
                  <a16:creationId xmlns:a16="http://schemas.microsoft.com/office/drawing/2014/main" id="{16C8087F-6AEF-4C52-BD93-E10781694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" y="317"/>
              <a:ext cx="111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8436" name="Group 4">
            <a:extLst>
              <a:ext uri="{FF2B5EF4-FFF2-40B4-BE49-F238E27FC236}">
                <a16:creationId xmlns:a16="http://schemas.microsoft.com/office/drawing/2014/main" id="{DB450D2B-3C9E-4BF7-A47F-1C52D42731AA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4267200"/>
            <a:ext cx="8045450" cy="2393950"/>
            <a:chOff x="385" y="2688"/>
            <a:chExt cx="5068" cy="1508"/>
          </a:xfrm>
        </p:grpSpPr>
        <p:grpSp>
          <p:nvGrpSpPr>
            <p:cNvPr id="18437" name="Group 5">
              <a:extLst>
                <a:ext uri="{FF2B5EF4-FFF2-40B4-BE49-F238E27FC236}">
                  <a16:creationId xmlns:a16="http://schemas.microsoft.com/office/drawing/2014/main" id="{E431391B-044F-40A4-A7E6-335553B32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2688"/>
              <a:ext cx="1531" cy="1507"/>
              <a:chOff x="385" y="2688"/>
              <a:chExt cx="1531" cy="1507"/>
            </a:xfrm>
          </p:grpSpPr>
          <p:sp>
            <p:nvSpPr>
              <p:cNvPr id="18438" name="Oval 6">
                <a:extLst>
                  <a:ext uri="{FF2B5EF4-FFF2-40B4-BE49-F238E27FC236}">
                    <a16:creationId xmlns:a16="http://schemas.microsoft.com/office/drawing/2014/main" id="{A7E1E240-C7A8-4C9F-8CB6-73906B22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" y="2709"/>
                <a:ext cx="1486" cy="1486"/>
              </a:xfrm>
              <a:prstGeom prst="ellipse">
                <a:avLst/>
              </a:prstGeom>
              <a:solidFill>
                <a:srgbClr val="000000">
                  <a:alpha val="4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39" name="Oval 7">
                <a:extLst>
                  <a:ext uri="{FF2B5EF4-FFF2-40B4-BE49-F238E27FC236}">
                    <a16:creationId xmlns:a16="http://schemas.microsoft.com/office/drawing/2014/main" id="{B7BF7336-20DB-4E3F-96BE-C5F8590A2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2688"/>
                <a:ext cx="1486" cy="1486"/>
              </a:xfrm>
              <a:prstGeom prst="ellipse">
                <a:avLst/>
              </a:prstGeom>
              <a:solidFill>
                <a:srgbClr val="CF06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GB" altLang="en-US" sz="2400" b="1">
                    <a:solidFill>
                      <a:srgbClr val="FFFFFF"/>
                    </a:solidFill>
                  </a:rPr>
                  <a:t>Sponsorship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GB" altLang="en-US" sz="2800" b="1">
                    <a:solidFill>
                      <a:srgbClr val="FFFFFF"/>
                    </a:solidFill>
                  </a:rPr>
                  <a:t>REWARDS</a:t>
                </a:r>
              </a:p>
            </p:txBody>
          </p:sp>
        </p:grpSp>
        <p:grpSp>
          <p:nvGrpSpPr>
            <p:cNvPr id="18440" name="Group 8">
              <a:extLst>
                <a:ext uri="{FF2B5EF4-FFF2-40B4-BE49-F238E27FC236}">
                  <a16:creationId xmlns:a16="http://schemas.microsoft.com/office/drawing/2014/main" id="{7871C7B1-0492-4AE1-A581-3032509AD6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3" y="2688"/>
              <a:ext cx="1531" cy="1507"/>
              <a:chOff x="2153" y="2688"/>
              <a:chExt cx="1531" cy="1507"/>
            </a:xfrm>
          </p:grpSpPr>
          <p:sp>
            <p:nvSpPr>
              <p:cNvPr id="18441" name="Oval 9">
                <a:extLst>
                  <a:ext uri="{FF2B5EF4-FFF2-40B4-BE49-F238E27FC236}">
                    <a16:creationId xmlns:a16="http://schemas.microsoft.com/office/drawing/2014/main" id="{87681333-BBD0-4119-94AB-46CFA6DC9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2709"/>
                <a:ext cx="1486" cy="1486"/>
              </a:xfrm>
              <a:prstGeom prst="ellipse">
                <a:avLst/>
              </a:prstGeom>
              <a:solidFill>
                <a:srgbClr val="000000">
                  <a:alpha val="4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42" name="Oval 10">
                <a:extLst>
                  <a:ext uri="{FF2B5EF4-FFF2-40B4-BE49-F238E27FC236}">
                    <a16:creationId xmlns:a16="http://schemas.microsoft.com/office/drawing/2014/main" id="{45569267-9AD1-4154-95E9-BC38974E8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3" y="2688"/>
                <a:ext cx="1486" cy="1486"/>
              </a:xfrm>
              <a:prstGeom prst="ellipse">
                <a:avLst/>
              </a:prstGeom>
              <a:solidFill>
                <a:srgbClr val="CF06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GB" altLang="en-US" sz="2600" b="1">
                    <a:solidFill>
                      <a:srgbClr val="FFFFFF"/>
                    </a:solidFill>
                  </a:rPr>
                  <a:t>CORPORATE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GB" altLang="en-US" sz="3200" b="1">
                    <a:solidFill>
                      <a:srgbClr val="FFFFFF"/>
                    </a:solidFill>
                  </a:rPr>
                  <a:t>BACKERS</a:t>
                </a:r>
              </a:p>
            </p:txBody>
          </p:sp>
        </p:grpSp>
        <p:grpSp>
          <p:nvGrpSpPr>
            <p:cNvPr id="18443" name="Group 11">
              <a:extLst>
                <a:ext uri="{FF2B5EF4-FFF2-40B4-BE49-F238E27FC236}">
                  <a16:creationId xmlns:a16="http://schemas.microsoft.com/office/drawing/2014/main" id="{ACB344E7-AE5C-4C7E-B5C3-406AACE6F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2" y="2689"/>
              <a:ext cx="1531" cy="1507"/>
              <a:chOff x="3922" y="2689"/>
              <a:chExt cx="1531" cy="1507"/>
            </a:xfrm>
          </p:grpSpPr>
          <p:sp>
            <p:nvSpPr>
              <p:cNvPr id="18444" name="Oval 12">
                <a:extLst>
                  <a:ext uri="{FF2B5EF4-FFF2-40B4-BE49-F238E27FC236}">
                    <a16:creationId xmlns:a16="http://schemas.microsoft.com/office/drawing/2014/main" id="{ED96B6DE-10AB-408C-B65E-0E12F94D9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" y="2710"/>
                <a:ext cx="1486" cy="1486"/>
              </a:xfrm>
              <a:prstGeom prst="ellipse">
                <a:avLst/>
              </a:prstGeom>
              <a:solidFill>
                <a:srgbClr val="000000">
                  <a:alpha val="4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45" name="Oval 13">
                <a:extLst>
                  <a:ext uri="{FF2B5EF4-FFF2-40B4-BE49-F238E27FC236}">
                    <a16:creationId xmlns:a16="http://schemas.microsoft.com/office/drawing/2014/main" id="{2D7D0668-7E01-40EF-B13E-3DFC15418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2" y="2689"/>
                <a:ext cx="1486" cy="1486"/>
              </a:xfrm>
              <a:prstGeom prst="ellipse">
                <a:avLst/>
              </a:prstGeom>
              <a:solidFill>
                <a:srgbClr val="CF06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GB" altLang="en-US" sz="6000" b="1">
                    <a:solidFill>
                      <a:srgbClr val="FFFFFF"/>
                    </a:solidFill>
                  </a:rPr>
                  <a:t>£15K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GB" altLang="en-US" sz="2400" b="1">
                    <a:solidFill>
                      <a:srgbClr val="FFFFFF"/>
                    </a:solidFill>
                  </a:rPr>
                  <a:t>Santander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79F7E216-01EE-46A8-9310-0CAC376A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875"/>
            <a:ext cx="8229600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Text Box 2">
            <a:extLst>
              <a:ext uri="{FF2B5EF4-FFF2-40B4-BE49-F238E27FC236}">
                <a16:creationId xmlns:a16="http://schemas.microsoft.com/office/drawing/2014/main" id="{27BDC35D-C978-46AE-BC06-5EB87D32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9" y="5038726"/>
            <a:ext cx="4288651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Annan Harbour</a:t>
            </a:r>
          </a:p>
        </p:txBody>
      </p:sp>
      <p:sp>
        <p:nvSpPr>
          <p:cNvPr id="19459" name="Oval 3">
            <a:extLst>
              <a:ext uri="{FF2B5EF4-FFF2-40B4-BE49-F238E27FC236}">
                <a16:creationId xmlns:a16="http://schemas.microsoft.com/office/drawing/2014/main" id="{98250FC9-DD10-4DB3-A59B-ECEF202E4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400050"/>
            <a:ext cx="1296987" cy="129698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£6,002</a:t>
            </a:r>
          </a:p>
          <a:p>
            <a:pPr algn="ctr">
              <a:buClrTx/>
              <a:buFontTx/>
              <a:buNone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the crowd</a:t>
            </a:r>
          </a:p>
        </p:txBody>
      </p:sp>
      <p:sp>
        <p:nvSpPr>
          <p:cNvPr id="19460" name="Oval 4">
            <a:extLst>
              <a:ext uri="{FF2B5EF4-FFF2-40B4-BE49-F238E27FC236}">
                <a16:creationId xmlns:a16="http://schemas.microsoft.com/office/drawing/2014/main" id="{8E701D3B-C4AC-4427-8000-793C57FF2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1768475"/>
            <a:ext cx="1296987" cy="129698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£4,500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Envirocentre 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skills pledge</a:t>
            </a:r>
          </a:p>
        </p:txBody>
      </p:sp>
      <p:sp>
        <p:nvSpPr>
          <p:cNvPr id="19461" name="Oval 5">
            <a:extLst>
              <a:ext uri="{FF2B5EF4-FFF2-40B4-BE49-F238E27FC236}">
                <a16:creationId xmlns:a16="http://schemas.microsoft.com/office/drawing/2014/main" id="{57053C9F-290E-4B84-946B-4CBF558A8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3136900"/>
            <a:ext cx="1296987" cy="129698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£10,300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Local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Council</a:t>
            </a:r>
          </a:p>
        </p:txBody>
      </p:sp>
      <p:sp>
        <p:nvSpPr>
          <p:cNvPr id="19462" name="Oval 6">
            <a:extLst>
              <a:ext uri="{FF2B5EF4-FFF2-40B4-BE49-F238E27FC236}">
                <a16:creationId xmlns:a16="http://schemas.microsoft.com/office/drawing/2014/main" id="{710BCDA9-4E3B-4D42-937F-25BE82F5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4505325"/>
            <a:ext cx="1296987" cy="129698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£22,500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FLAG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Match</a:t>
            </a:r>
          </a:p>
          <a:p>
            <a:pPr algn="ctr">
              <a:buClrTx/>
              <a:buFontTx/>
              <a:buNone/>
            </a:pPr>
            <a:r>
              <a:rPr lang="en-GB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Funding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D5E8B4A4-C87A-42FE-A22F-28FB143DD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3" y="1381126"/>
            <a:ext cx="42220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0E835238-3CC1-4A9F-88BB-E79568704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2773364"/>
            <a:ext cx="42220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702BA88F-3125-49C9-BA8A-7211AF197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141789"/>
            <a:ext cx="42220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9466" name="Oval 10">
            <a:extLst>
              <a:ext uri="{FF2B5EF4-FFF2-40B4-BE49-F238E27FC236}">
                <a16:creationId xmlns:a16="http://schemas.microsoft.com/office/drawing/2014/main" id="{789292A6-3789-488D-89CF-6381B4757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4" y="1336676"/>
            <a:ext cx="2232025" cy="22320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1400"/>
              <a:t>TOTAL RAISED</a:t>
            </a:r>
          </a:p>
          <a:p>
            <a:pPr algn="ctr">
              <a:buClrTx/>
              <a:buFontTx/>
              <a:buNone/>
            </a:pPr>
            <a:r>
              <a:rPr lang="en-GB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£43,302</a:t>
            </a:r>
          </a:p>
          <a:p>
            <a:pPr algn="ctr">
              <a:buClrTx/>
              <a:buFontTx/>
              <a:buNone/>
            </a:pPr>
            <a:r>
              <a:rPr lang="en-GB" altLang="en-US" sz="1400"/>
              <a:t>Crowd raised £6,002</a:t>
            </a:r>
          </a:p>
          <a:p>
            <a:pPr algn="ctr">
              <a:buClrTx/>
              <a:buFontTx/>
              <a:buNone/>
            </a:pPr>
            <a:r>
              <a:rPr lang="en-GB" altLang="en-US" sz="1400"/>
              <a:t>Received £36,000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76CD23C1-C743-4F6A-9446-E793EE41B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6" y="6078539"/>
            <a:ext cx="347592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Reward Crowdfund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3334-65C0-4A6A-892B-5B291410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231" y="2766218"/>
            <a:ext cx="7329537" cy="1325563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latin typeface="Gill Sans MT Condensed" panose="020B0506020104020203" pitchFamily="34" charset="0"/>
              </a:rPr>
              <a:t>Welcome and Housekeeping – Mhairi Wylie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0BD716C-4675-4887-A08C-49877CFB6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69" y="5331055"/>
            <a:ext cx="2394131" cy="16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04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85709307-879B-4AB2-A3C2-A99FF95C6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675" y="1782764"/>
            <a:ext cx="6357938" cy="1069975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800"/>
              <a:t>How To Do It &amp;</a:t>
            </a:r>
            <a:br>
              <a:rPr lang="en-GB" altLang="en-US" sz="4800"/>
            </a:br>
            <a:r>
              <a:rPr lang="en-GB" altLang="en-US" sz="4800"/>
              <a:t>Some Top Tips!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A8C03057-D231-4F49-8E6A-6D4269A76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651250"/>
            <a:ext cx="25654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b="1"/>
              <a:t>Tim Wright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301E7104-D3E3-4EFE-B7C3-D827E4E9D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6" y="4564064"/>
            <a:ext cx="2963225" cy="9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n-GB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www.twintangibles.co.uk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GB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@twintangibles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4480120-3F05-4A43-BCA6-85F638D2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113213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0DDC5854-FC07-44C7-A5A9-7EAFF62B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592514"/>
            <a:ext cx="4038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F15C7791-101D-4CF9-8FD7-BBE7524C7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0738" y="333375"/>
            <a:ext cx="5472112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b="1"/>
              <a:t>The TAMP Process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FD07469-475D-48E8-A407-49416DA78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08663" y="1989139"/>
            <a:ext cx="4032250" cy="3457575"/>
          </a:xfrm>
          <a:ln/>
        </p:spPr>
        <p:txBody>
          <a:bodyPr/>
          <a:lstStyle/>
          <a:p>
            <a:pPr marL="336550" indent="-336550">
              <a:buClr>
                <a:srgbClr val="1B55A8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 b="1">
                <a:solidFill>
                  <a:srgbClr val="1B55A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GB" altLang="en-US"/>
              <a:t>  Targets</a:t>
            </a:r>
          </a:p>
          <a:p>
            <a:pPr marL="336550" indent="-336550">
              <a:buClr>
                <a:srgbClr val="CF0632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 b="1">
                <a:solidFill>
                  <a:srgbClr val="CF063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GB" altLang="en-US"/>
              <a:t>  Audit</a:t>
            </a:r>
          </a:p>
          <a:p>
            <a:pPr marL="336550" indent="-336550"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GB" altLang="en-US" sz="4400"/>
              <a:t> </a:t>
            </a:r>
            <a:r>
              <a:rPr lang="en-GB" altLang="en-US"/>
              <a:t>Method</a:t>
            </a:r>
          </a:p>
          <a:p>
            <a:pPr marL="341313" indent="-334963"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en-GB" altLang="en-US"/>
          </a:p>
          <a:p>
            <a:pPr marL="336550" indent="-336550">
              <a:buClr>
                <a:srgbClr val="A5A7A6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 b="1">
                <a:solidFill>
                  <a:srgbClr val="A5A7A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altLang="en-US" b="1">
                <a:solidFill>
                  <a:srgbClr val="A5A7A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n-US"/>
              <a:t> Plan/Prepare</a:t>
            </a:r>
          </a:p>
        </p:txBody>
      </p:sp>
      <p:sp>
        <p:nvSpPr>
          <p:cNvPr id="21507" name="Line 3">
            <a:extLst>
              <a:ext uri="{FF2B5EF4-FFF2-40B4-BE49-F238E27FC236}">
                <a16:creationId xmlns:a16="http://schemas.microsoft.com/office/drawing/2014/main" id="{5C4AA541-5C18-43D7-A8B6-9AB0DC4B0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9014" y="1268414"/>
            <a:ext cx="4943475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636E72C8-8180-4A70-81FF-33A9E0B0C292}"/>
              </a:ext>
            </a:extLst>
          </p:cNvPr>
          <p:cNvSpPr>
            <a:spLocks/>
          </p:cNvSpPr>
          <p:nvPr/>
        </p:nvSpPr>
        <p:spPr bwMode="auto">
          <a:xfrm>
            <a:off x="3503613" y="2060575"/>
            <a:ext cx="863600" cy="2160588"/>
          </a:xfrm>
          <a:prstGeom prst="leftBrace">
            <a:avLst>
              <a:gd name="adj1" fmla="val 20849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FA7ED285-FE98-449D-A55F-C4E095DCB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2924175"/>
            <a:ext cx="134553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400" b="1"/>
              <a:t>Phase 1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C41C1B9C-D7E1-4903-A6AF-52882248D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4772025"/>
            <a:ext cx="134553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400" b="1"/>
              <a:t>Phase 2</a:t>
            </a:r>
          </a:p>
        </p:txBody>
      </p:sp>
      <p:sp>
        <p:nvSpPr>
          <p:cNvPr id="21511" name="Freeform 7">
            <a:extLst>
              <a:ext uri="{FF2B5EF4-FFF2-40B4-BE49-F238E27FC236}">
                <a16:creationId xmlns:a16="http://schemas.microsoft.com/office/drawing/2014/main" id="{D1E8389E-C0F3-4256-9E80-98043B551D1D}"/>
              </a:ext>
            </a:extLst>
          </p:cNvPr>
          <p:cNvSpPr>
            <a:spLocks/>
          </p:cNvSpPr>
          <p:nvPr/>
        </p:nvSpPr>
        <p:spPr bwMode="auto">
          <a:xfrm>
            <a:off x="8256588" y="2420938"/>
            <a:ext cx="671512" cy="1439862"/>
          </a:xfrm>
          <a:custGeom>
            <a:avLst/>
            <a:gdLst>
              <a:gd name="T0" fmla="*/ 91 w 423"/>
              <a:gd name="T1" fmla="*/ 907 h 907"/>
              <a:gd name="T2" fmla="*/ 408 w 423"/>
              <a:gd name="T3" fmla="*/ 408 h 907"/>
              <a:gd name="T4" fmla="*/ 0 w 423"/>
              <a:gd name="T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" h="907">
                <a:moveTo>
                  <a:pt x="91" y="907"/>
                </a:moveTo>
                <a:cubicBezTo>
                  <a:pt x="257" y="733"/>
                  <a:pt x="423" y="559"/>
                  <a:pt x="408" y="408"/>
                </a:cubicBezTo>
                <a:cubicBezTo>
                  <a:pt x="393" y="257"/>
                  <a:pt x="196" y="128"/>
                  <a:pt x="0" y="0"/>
                </a:cubicBezTo>
              </a:path>
            </a:pathLst>
          </a:custGeom>
          <a:noFill/>
          <a:ln w="50760" cap="sq">
            <a:solidFill>
              <a:srgbClr val="CF063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2" name="Freeform 8">
            <a:extLst>
              <a:ext uri="{FF2B5EF4-FFF2-40B4-BE49-F238E27FC236}">
                <a16:creationId xmlns:a16="http://schemas.microsoft.com/office/drawing/2014/main" id="{CADA8A04-516D-4A88-BBC2-E2AEFEE0F57A}"/>
              </a:ext>
            </a:extLst>
          </p:cNvPr>
          <p:cNvSpPr>
            <a:spLocks/>
          </p:cNvSpPr>
          <p:nvPr/>
        </p:nvSpPr>
        <p:spPr bwMode="auto">
          <a:xfrm flipH="1">
            <a:off x="5157788" y="2205039"/>
            <a:ext cx="576262" cy="720725"/>
          </a:xfrm>
          <a:custGeom>
            <a:avLst/>
            <a:gdLst>
              <a:gd name="T0" fmla="*/ 91 w 423"/>
              <a:gd name="T1" fmla="*/ 907 h 907"/>
              <a:gd name="T2" fmla="*/ 408 w 423"/>
              <a:gd name="T3" fmla="*/ 408 h 907"/>
              <a:gd name="T4" fmla="*/ 0 w 423"/>
              <a:gd name="T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" h="907">
                <a:moveTo>
                  <a:pt x="91" y="907"/>
                </a:moveTo>
                <a:cubicBezTo>
                  <a:pt x="257" y="733"/>
                  <a:pt x="423" y="559"/>
                  <a:pt x="408" y="408"/>
                </a:cubicBezTo>
                <a:cubicBezTo>
                  <a:pt x="393" y="257"/>
                  <a:pt x="196" y="128"/>
                  <a:pt x="0" y="0"/>
                </a:cubicBezTo>
              </a:path>
            </a:pathLst>
          </a:custGeom>
          <a:noFill/>
          <a:ln w="50760" cap="sq">
            <a:solidFill>
              <a:srgbClr val="CF063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Freeform 9">
            <a:extLst>
              <a:ext uri="{FF2B5EF4-FFF2-40B4-BE49-F238E27FC236}">
                <a16:creationId xmlns:a16="http://schemas.microsoft.com/office/drawing/2014/main" id="{32987453-62DC-4BF4-B315-A172C4FEF3BF}"/>
              </a:ext>
            </a:extLst>
          </p:cNvPr>
          <p:cNvSpPr>
            <a:spLocks/>
          </p:cNvSpPr>
          <p:nvPr/>
        </p:nvSpPr>
        <p:spPr bwMode="auto">
          <a:xfrm flipH="1">
            <a:off x="5157788" y="3068639"/>
            <a:ext cx="576262" cy="720725"/>
          </a:xfrm>
          <a:custGeom>
            <a:avLst/>
            <a:gdLst>
              <a:gd name="T0" fmla="*/ 91 w 423"/>
              <a:gd name="T1" fmla="*/ 907 h 907"/>
              <a:gd name="T2" fmla="*/ 408 w 423"/>
              <a:gd name="T3" fmla="*/ 408 h 907"/>
              <a:gd name="T4" fmla="*/ 0 w 423"/>
              <a:gd name="T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" h="907">
                <a:moveTo>
                  <a:pt x="91" y="907"/>
                </a:moveTo>
                <a:cubicBezTo>
                  <a:pt x="257" y="733"/>
                  <a:pt x="423" y="559"/>
                  <a:pt x="408" y="408"/>
                </a:cubicBezTo>
                <a:cubicBezTo>
                  <a:pt x="393" y="257"/>
                  <a:pt x="196" y="128"/>
                  <a:pt x="0" y="0"/>
                </a:cubicBezTo>
              </a:path>
            </a:pathLst>
          </a:custGeom>
          <a:noFill/>
          <a:ln w="50760" cap="sq">
            <a:solidFill>
              <a:srgbClr val="CF063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6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7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C86BBB6D-EC7C-427E-9724-2E741B73B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9" y="1782764"/>
            <a:ext cx="6357937" cy="10699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5600" b="1"/>
              <a:t>TARGETS</a:t>
            </a:r>
          </a:p>
        </p:txBody>
      </p:sp>
      <p:sp>
        <p:nvSpPr>
          <p:cNvPr id="22530" name="Line 2">
            <a:extLst>
              <a:ext uri="{FF2B5EF4-FFF2-40B4-BE49-F238E27FC236}">
                <a16:creationId xmlns:a16="http://schemas.microsoft.com/office/drawing/2014/main" id="{22D05A7E-481F-4819-A7EE-2D347283B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4" y="2852739"/>
            <a:ext cx="3240087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1C408048-BD23-4B43-86AA-760048C17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260351"/>
            <a:ext cx="160813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FUNDING</a:t>
            </a:r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0A7B4869-F268-4052-9A77-85C0C78A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571876"/>
            <a:ext cx="2927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COMMUNICATION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C45DB2CC-4F64-44CF-90CD-6DE6522B7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076" y="260351"/>
            <a:ext cx="14509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INSIGHT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CFE0028D-D8BA-40CD-8F10-245891B10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1" y="3571876"/>
            <a:ext cx="18018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ClrTx/>
              <a:buFontTx/>
              <a:buNone/>
            </a:pPr>
            <a:r>
              <a:rPr lang="en-GB" altLang="en-US" sz="2500" b="1">
                <a:effectLst>
                  <a:outerShdw blurRad="38100" dist="38100" dir="2700000" algn="tl">
                    <a:srgbClr val="C0C0C0"/>
                  </a:outerShdw>
                </a:effectLst>
              </a:rPr>
              <a:t>NETWORK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6D8DE990-C6DF-4221-B8EC-782DB520F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9" y="4181476"/>
            <a:ext cx="17541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Visibility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Awareness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Marketing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Advertising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Campaigning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PR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D33F2C22-ED2D-4589-85BB-81D5F7F3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744539"/>
            <a:ext cx="1809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Seed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Growth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Matching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Cashflow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Project based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Rapid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Patient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7A60A0EE-9395-4743-A393-0C5ADD47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75" y="744539"/>
            <a:ext cx="2192338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Market size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Concept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Acceptability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Validation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Brand perception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Price points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Innovation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477B2E72-7CED-4177-9C46-A712F77E0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1" y="4171951"/>
            <a:ext cx="17684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Experts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Distributors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Partners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Collaborators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Advocates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Customers</a:t>
            </a:r>
          </a:p>
          <a:p>
            <a:pPr hangingPunct="0">
              <a:buFont typeface="Times New Roman" panose="02020603050405020304" pitchFamily="18" charset="0"/>
              <a:buChar char="•"/>
            </a:pPr>
            <a:r>
              <a:rPr lang="en-GB" altLang="en-US" sz="2000"/>
              <a:t>Team</a:t>
            </a:r>
          </a:p>
        </p:txBody>
      </p:sp>
      <p:sp>
        <p:nvSpPr>
          <p:cNvPr id="23561" name="Line 9">
            <a:extLst>
              <a:ext uri="{FF2B5EF4-FFF2-40B4-BE49-F238E27FC236}">
                <a16:creationId xmlns:a16="http://schemas.microsoft.com/office/drawing/2014/main" id="{6978DE78-492C-4C49-864E-C6AD13D2D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3140075"/>
            <a:ext cx="7848600" cy="1588"/>
          </a:xfrm>
          <a:prstGeom prst="line">
            <a:avLst/>
          </a:prstGeom>
          <a:noFill/>
          <a:ln w="93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2" name="Line 10">
            <a:extLst>
              <a:ext uri="{FF2B5EF4-FFF2-40B4-BE49-F238E27FC236}">
                <a16:creationId xmlns:a16="http://schemas.microsoft.com/office/drawing/2014/main" id="{92EF2D19-779E-4714-9F46-D803611A8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60351"/>
            <a:ext cx="1588" cy="5832475"/>
          </a:xfrm>
          <a:prstGeom prst="line">
            <a:avLst/>
          </a:prstGeom>
          <a:noFill/>
          <a:ln w="9360" cap="sq">
            <a:solidFill>
              <a:srgbClr val="CF06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5669D3DB-371A-4349-B12D-D72354A8E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9" y="1782764"/>
            <a:ext cx="6357937" cy="10699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5600" b="1"/>
              <a:t>AUDIT</a:t>
            </a:r>
          </a:p>
        </p:txBody>
      </p:sp>
      <p:sp>
        <p:nvSpPr>
          <p:cNvPr id="24578" name="Line 2">
            <a:extLst>
              <a:ext uri="{FF2B5EF4-FFF2-40B4-BE49-F238E27FC236}">
                <a16:creationId xmlns:a16="http://schemas.microsoft.com/office/drawing/2014/main" id="{5D222760-BF08-427D-90CC-A6829D466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9" y="2852739"/>
            <a:ext cx="2232025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42AE6033-EC2B-47F6-A9D5-04F3BC5E4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6989" y="404813"/>
            <a:ext cx="2314575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b="1"/>
              <a:t>Audit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7403EF95-FD92-4A82-8E5D-7427EA7D2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0338" y="1812925"/>
            <a:ext cx="4260850" cy="3779838"/>
          </a:xfrm>
          <a:ln/>
        </p:spPr>
        <p:txBody>
          <a:bodyPr/>
          <a:lstStyle/>
          <a:p>
            <a:pPr marL="336550" indent="-336550">
              <a:spcBef>
                <a:spcPts val="1100"/>
              </a:spcBef>
              <a:buClr>
                <a:srgbClr val="1B55A8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>
                <a:solidFill>
                  <a:srgbClr val="1B55A8"/>
                </a:solidFill>
              </a:rPr>
              <a:t>Assets</a:t>
            </a:r>
          </a:p>
          <a:p>
            <a:pPr marL="336550" indent="-336550">
              <a:spcBef>
                <a:spcPts val="1100"/>
              </a:spcBef>
              <a:buClr>
                <a:srgbClr val="CF0632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>
                <a:solidFill>
                  <a:srgbClr val="CF0632"/>
                </a:solidFill>
              </a:rPr>
              <a:t>Skills</a:t>
            </a:r>
          </a:p>
          <a:p>
            <a:pPr marL="336550" indent="-336550">
              <a:spcBef>
                <a:spcPts val="1100"/>
              </a:spcBef>
              <a:buClr>
                <a:srgbClr val="A5A7A6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>
                <a:solidFill>
                  <a:srgbClr val="A5A7A6"/>
                </a:solidFill>
              </a:rPr>
              <a:t>Resources</a:t>
            </a:r>
          </a:p>
          <a:p>
            <a:pPr marL="336550" indent="-336550">
              <a:spcBef>
                <a:spcPts val="1100"/>
              </a:spcBef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sz="4400"/>
              <a:t>Tools</a:t>
            </a:r>
          </a:p>
        </p:txBody>
      </p:sp>
      <p:sp>
        <p:nvSpPr>
          <p:cNvPr id="25603" name="Line 3">
            <a:extLst>
              <a:ext uri="{FF2B5EF4-FFF2-40B4-BE49-F238E27FC236}">
                <a16:creationId xmlns:a16="http://schemas.microsoft.com/office/drawing/2014/main" id="{0DC6DBFF-1C95-42AF-8CCC-B986685B9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3975" y="1341439"/>
            <a:ext cx="1557338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AA10A086-FFB2-4B76-96CC-BA266DAE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6" name="AutoShape 2">
            <a:extLst>
              <a:ext uri="{FF2B5EF4-FFF2-40B4-BE49-F238E27FC236}">
                <a16:creationId xmlns:a16="http://schemas.microsoft.com/office/drawing/2014/main" id="{0ED6611F-A46A-4484-A603-9A3701B90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4" y="836613"/>
            <a:ext cx="287337" cy="5903912"/>
          </a:xfrm>
          <a:prstGeom prst="upDownArrow">
            <a:avLst>
              <a:gd name="adj1" fmla="val 50000"/>
              <a:gd name="adj2" fmla="val 40903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1C50D44A-2D7D-4C77-9E9F-082988FC4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4" y="1341439"/>
            <a:ext cx="286839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200" b="1">
                <a:solidFill>
                  <a:srgbClr val="FFFFFF"/>
                </a:solidFill>
              </a:rPr>
              <a:t>Social Capital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4EF9260-B5AF-4C47-B37E-755E5535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2420939"/>
            <a:ext cx="411873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200" b="1">
                <a:solidFill>
                  <a:srgbClr val="FFFFFF"/>
                </a:solidFill>
              </a:rPr>
              <a:t>Relationship Capital</a:t>
            </a:r>
          </a:p>
        </p:txBody>
      </p:sp>
      <p:sp>
        <p:nvSpPr>
          <p:cNvPr id="26629" name="AutoShape 5">
            <a:extLst>
              <a:ext uri="{FF2B5EF4-FFF2-40B4-BE49-F238E27FC236}">
                <a16:creationId xmlns:a16="http://schemas.microsoft.com/office/drawing/2014/main" id="{C14888E9-FCA5-482B-A046-7F45EA73F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776" y="3644900"/>
            <a:ext cx="8424863" cy="287338"/>
          </a:xfrm>
          <a:prstGeom prst="leftRightArrow">
            <a:avLst>
              <a:gd name="adj1" fmla="val 50000"/>
              <a:gd name="adj2" fmla="val 58369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04477E30-871E-419D-825B-1DAF7204A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9" y="1782764"/>
            <a:ext cx="6357937" cy="10699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5600" b="1"/>
              <a:t>METHOD</a:t>
            </a:r>
          </a:p>
        </p:txBody>
      </p:sp>
      <p:sp>
        <p:nvSpPr>
          <p:cNvPr id="27650" name="Line 2">
            <a:extLst>
              <a:ext uri="{FF2B5EF4-FFF2-40B4-BE49-F238E27FC236}">
                <a16:creationId xmlns:a16="http://schemas.microsoft.com/office/drawing/2014/main" id="{ACA39DFF-24CB-4F55-A825-B6DC73C75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4326" y="2852739"/>
            <a:ext cx="3025775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99EE943F-7F1A-42F8-8985-7424B5EA6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88913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b="1"/>
              <a:t>Method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72B7C4B-3CC6-4A58-8B73-41A28696D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636838"/>
            <a:ext cx="4040188" cy="2190750"/>
          </a:xfrm>
          <a:ln/>
        </p:spPr>
        <p:txBody>
          <a:bodyPr/>
          <a:lstStyle/>
          <a:p>
            <a:pPr indent="-333375"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Reward</a:t>
            </a:r>
          </a:p>
          <a:p>
            <a:pPr indent="-333375"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Equity</a:t>
            </a:r>
          </a:p>
          <a:p>
            <a:pPr indent="-333375"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Lending</a:t>
            </a:r>
          </a:p>
          <a:p>
            <a:pPr indent="-333375"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Donation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C2CD488-9F46-4C88-BAD5-CA19FAF55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1" y="2636839"/>
            <a:ext cx="25939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337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GB" altLang="en-US" sz="2800"/>
              <a:t>All or nothing</a:t>
            </a:r>
          </a:p>
          <a:p>
            <a:pPr>
              <a:spcBef>
                <a:spcPts val="800"/>
              </a:spcBef>
            </a:pPr>
            <a:r>
              <a:rPr lang="en-GB" altLang="en-US" sz="2800"/>
              <a:t>Keep it all</a:t>
            </a:r>
          </a:p>
          <a:p>
            <a:pPr>
              <a:spcBef>
                <a:spcPts val="800"/>
              </a:spcBef>
            </a:pPr>
            <a:r>
              <a:rPr lang="en-GB" altLang="en-US" sz="2800"/>
              <a:t>Duration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5DB3A88A-7449-40A7-ADB9-76B4C6445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201" y="2636839"/>
            <a:ext cx="302577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337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GB" altLang="en-US" sz="2800"/>
              <a:t>Crowdcube</a:t>
            </a:r>
          </a:p>
          <a:p>
            <a:pPr>
              <a:spcBef>
                <a:spcPts val="800"/>
              </a:spcBef>
            </a:pPr>
            <a:r>
              <a:rPr lang="en-GB" altLang="en-US" sz="2800"/>
              <a:t>Kickstarter</a:t>
            </a:r>
          </a:p>
          <a:p>
            <a:pPr>
              <a:spcBef>
                <a:spcPts val="800"/>
              </a:spcBef>
            </a:pPr>
            <a:r>
              <a:rPr lang="en-GB" altLang="en-US" sz="2800"/>
              <a:t>MyParkScot</a:t>
            </a:r>
          </a:p>
          <a:p>
            <a:pPr>
              <a:spcBef>
                <a:spcPts val="800"/>
              </a:spcBef>
            </a:pPr>
            <a:r>
              <a:rPr lang="en-GB" altLang="en-US" sz="2800"/>
              <a:t>Funding Circle</a:t>
            </a:r>
          </a:p>
          <a:p>
            <a:pPr>
              <a:spcBef>
                <a:spcPts val="800"/>
              </a:spcBef>
            </a:pPr>
            <a:r>
              <a:rPr lang="en-GB" altLang="en-US" sz="2800"/>
              <a:t>DIY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7C877699-55EC-435D-8CBC-4A6D6771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844675"/>
            <a:ext cx="151545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Model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9041059B-8C34-4C4C-A188-3A4750C6C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6" y="1854200"/>
            <a:ext cx="13239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Form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599AFA87-042F-45FD-880D-D000DF812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9" y="1854200"/>
            <a:ext cx="20351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Platform</a:t>
            </a:r>
          </a:p>
        </p:txBody>
      </p:sp>
      <p:sp>
        <p:nvSpPr>
          <p:cNvPr id="28680" name="AutoShape 8">
            <a:extLst>
              <a:ext uri="{FF2B5EF4-FFF2-40B4-BE49-F238E27FC236}">
                <a16:creationId xmlns:a16="http://schemas.microsoft.com/office/drawing/2014/main" id="{831FB4CE-3E7D-467E-B087-97B4F800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2781301"/>
            <a:ext cx="647700" cy="1800225"/>
          </a:xfrm>
          <a:prstGeom prst="homePlate">
            <a:avLst>
              <a:gd name="adj" fmla="val 25000"/>
            </a:avLst>
          </a:prstGeom>
          <a:gradFill rotWithShape="0">
            <a:gsLst>
              <a:gs pos="0">
                <a:srgbClr val="5F0217"/>
              </a:gs>
              <a:gs pos="100000">
                <a:srgbClr val="CF0632">
                  <a:alpha val="79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1" name="AutoShape 9">
            <a:extLst>
              <a:ext uri="{FF2B5EF4-FFF2-40B4-BE49-F238E27FC236}">
                <a16:creationId xmlns:a16="http://schemas.microsoft.com/office/drawing/2014/main" id="{40AAB114-EDBC-4B58-93B7-77BF8F40B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2781301"/>
            <a:ext cx="647700" cy="1800225"/>
          </a:xfrm>
          <a:prstGeom prst="homePlate">
            <a:avLst>
              <a:gd name="adj" fmla="val 25000"/>
            </a:avLst>
          </a:prstGeom>
          <a:gradFill rotWithShape="0">
            <a:gsLst>
              <a:gs pos="0">
                <a:srgbClr val="5F0217"/>
              </a:gs>
              <a:gs pos="100000">
                <a:srgbClr val="CF0632">
                  <a:alpha val="79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2" name="Line 10">
            <a:extLst>
              <a:ext uri="{FF2B5EF4-FFF2-40B4-BE49-F238E27FC236}">
                <a16:creationId xmlns:a16="http://schemas.microsoft.com/office/drawing/2014/main" id="{5C8CBD5E-9B0D-466E-8320-FCB353984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9151" y="1042989"/>
            <a:ext cx="1774825" cy="28575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9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10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9" dur="10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D9453A2-9DBD-46DC-B20F-5CB231922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9" y="1782764"/>
            <a:ext cx="6357937" cy="10699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5000" b="1"/>
              <a:t>PLAN &amp; PREPARE</a:t>
            </a:r>
          </a:p>
        </p:txBody>
      </p:sp>
      <p:sp>
        <p:nvSpPr>
          <p:cNvPr id="29698" name="Line 2">
            <a:extLst>
              <a:ext uri="{FF2B5EF4-FFF2-40B4-BE49-F238E27FC236}">
                <a16:creationId xmlns:a16="http://schemas.microsoft.com/office/drawing/2014/main" id="{B36DD30E-3A76-4094-804F-E03E097E44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2852739"/>
            <a:ext cx="5473700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FB5CB7F1-C059-4F6D-9352-987BFF3A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628776"/>
            <a:ext cx="8063724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800"/>
              <a:t>Introduction to Crowdfunding</a:t>
            </a:r>
          </a:p>
          <a:p>
            <a:pPr>
              <a:buClrTx/>
              <a:buFontTx/>
              <a:buNone/>
            </a:pPr>
            <a:r>
              <a:rPr lang="en-GB" altLang="en-US" sz="4000"/>
              <a:t>Inverness 23</a:t>
            </a:r>
            <a:r>
              <a:rPr lang="en-GB" altLang="en-US" sz="4000" baseline="33000"/>
              <a:t>rd</a:t>
            </a:r>
            <a:r>
              <a:rPr lang="en-GB" altLang="en-US" sz="4000"/>
              <a:t> August 2019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4F80D0BB-EF4C-4B21-A901-071D8BC50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651250"/>
            <a:ext cx="25654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b="1"/>
              <a:t>Tim Wright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BB64F35E-24E4-4A56-A33F-F77BFFD15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6" y="4564064"/>
            <a:ext cx="2963225" cy="9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n-GB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www.twintangibles.co.uk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GB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@twintangibles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0BAB82E-643B-400C-8B38-A999D582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113213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5AFE3652-4EA3-4657-82CB-0A53502D5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592514"/>
            <a:ext cx="4038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4825D83C-41BF-448D-91F3-1260897E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259389"/>
            <a:ext cx="5171906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/>
              <a:t>3 Planning Phases</a:t>
            </a: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37B2A9EF-D1B6-4AD9-9104-C54564B8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763" y="781051"/>
            <a:ext cx="2677634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600">
                <a:solidFill>
                  <a:srgbClr val="1B55A8"/>
                </a:solidFill>
              </a:rPr>
              <a:t>Before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B90BB35-D2F0-44D2-ABCF-42E9D77B7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276" y="3644901"/>
            <a:ext cx="1970709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600">
                <a:solidFill>
                  <a:srgbClr val="A5A7A6"/>
                </a:solidFill>
              </a:rPr>
              <a:t>After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B11DA50B-53A0-437D-A1CA-51C4FB559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525" y="2133601"/>
            <a:ext cx="2676030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600">
                <a:solidFill>
                  <a:srgbClr val="CF0632"/>
                </a:solidFill>
              </a:rPr>
              <a:t>During</a:t>
            </a:r>
          </a:p>
        </p:txBody>
      </p:sp>
      <p:cxnSp>
        <p:nvCxnSpPr>
          <p:cNvPr id="30725" name="AutoShape 5">
            <a:extLst>
              <a:ext uri="{FF2B5EF4-FFF2-40B4-BE49-F238E27FC236}">
                <a16:creationId xmlns:a16="http://schemas.microsoft.com/office/drawing/2014/main" id="{7FBB90EA-BD45-497B-946F-C0023195EEC0}"/>
              </a:ext>
            </a:extLst>
          </p:cNvPr>
          <p:cNvCxnSpPr>
            <a:cxnSpLocks noChangeShapeType="1"/>
            <a:stCxn id="30722" idx="3"/>
            <a:endCxn id="30724" idx="0"/>
          </p:cNvCxnSpPr>
          <p:nvPr/>
        </p:nvCxnSpPr>
        <p:spPr bwMode="auto">
          <a:xfrm>
            <a:off x="5349398" y="1336140"/>
            <a:ext cx="1078143" cy="797461"/>
          </a:xfrm>
          <a:prstGeom prst="curvedConnector2">
            <a:avLst/>
          </a:prstGeom>
          <a:noFill/>
          <a:ln w="50760" cap="sq">
            <a:solidFill>
              <a:srgbClr val="808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726" name="AutoShape 6">
            <a:extLst>
              <a:ext uri="{FF2B5EF4-FFF2-40B4-BE49-F238E27FC236}">
                <a16:creationId xmlns:a16="http://schemas.microsoft.com/office/drawing/2014/main" id="{3C29E115-1FC3-409C-A34C-2330CA20ABA5}"/>
              </a:ext>
            </a:extLst>
          </p:cNvPr>
          <p:cNvCxnSpPr>
            <a:cxnSpLocks noChangeShapeType="1"/>
            <a:stCxn id="30724" idx="3"/>
            <a:endCxn id="30723" idx="0"/>
          </p:cNvCxnSpPr>
          <p:nvPr/>
        </p:nvCxnSpPr>
        <p:spPr bwMode="auto">
          <a:xfrm>
            <a:off x="7765556" y="2688690"/>
            <a:ext cx="1262075" cy="956211"/>
          </a:xfrm>
          <a:prstGeom prst="curvedConnector2">
            <a:avLst/>
          </a:prstGeom>
          <a:noFill/>
          <a:ln w="50760" cap="sq">
            <a:solidFill>
              <a:srgbClr val="808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727" name="AutoShape 7">
            <a:extLst>
              <a:ext uri="{FF2B5EF4-FFF2-40B4-BE49-F238E27FC236}">
                <a16:creationId xmlns:a16="http://schemas.microsoft.com/office/drawing/2014/main" id="{56436139-25BF-40CA-95C4-B62237D7E4E4}"/>
              </a:ext>
            </a:extLst>
          </p:cNvPr>
          <p:cNvCxnSpPr>
            <a:cxnSpLocks noChangeShapeType="1"/>
            <a:stCxn id="30723" idx="1"/>
            <a:endCxn id="30722" idx="2"/>
          </p:cNvCxnSpPr>
          <p:nvPr/>
        </p:nvCxnSpPr>
        <p:spPr bwMode="auto">
          <a:xfrm rot="10800000">
            <a:off x="4010582" y="1891227"/>
            <a:ext cx="4031695" cy="2308762"/>
          </a:xfrm>
          <a:prstGeom prst="curvedConnector2">
            <a:avLst/>
          </a:prstGeom>
          <a:noFill/>
          <a:ln w="50760" cap="sq">
            <a:solidFill>
              <a:srgbClr val="808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0728" name="Text Box 8">
            <a:extLst>
              <a:ext uri="{FF2B5EF4-FFF2-40B4-BE49-F238E27FC236}">
                <a16:creationId xmlns:a16="http://schemas.microsoft.com/office/drawing/2014/main" id="{0FE67947-01D7-457C-B3AA-992D31733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60350"/>
            <a:ext cx="41465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Resource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Testing messaging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Due diligence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Identifying targets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Building awareness &amp; anticipation 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33E1BAD4-DB17-4F16-BE67-F01502E7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1" y="2924176"/>
            <a:ext cx="3992563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Promotion &amp; outreach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Maintaining momentum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Growing &amp; deepening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Tracking, responding &amp; reflecting</a:t>
            </a: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92BACCEE-32F9-4C8B-A624-2C701E44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5" y="4797426"/>
            <a:ext cx="2814638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Fulfilling &amp; thanking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Retaining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Nurturing and growing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/>
              <a:t>Exploring &amp; harvesting</a:t>
            </a:r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0FD146F4-B7FD-4E65-A4C8-166FEFA61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6021389"/>
            <a:ext cx="5040312" cy="1587"/>
          </a:xfrm>
          <a:prstGeom prst="line">
            <a:avLst/>
          </a:prstGeom>
          <a:noFill/>
          <a:ln w="507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2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05D3D6E8-5F73-4706-98E6-D5BACF885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94001"/>
            <a:ext cx="8226425" cy="113982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Things to  Bear in Mind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F6BA28EC-AAA0-434C-AA86-61649E10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Oval 2">
            <a:extLst>
              <a:ext uri="{FF2B5EF4-FFF2-40B4-BE49-F238E27FC236}">
                <a16:creationId xmlns:a16="http://schemas.microsoft.com/office/drawing/2014/main" id="{84FDD953-399F-43BD-8C9D-80890DEF3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1" y="260351"/>
            <a:ext cx="3025775" cy="302577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4800" b="1"/>
              <a:t>70%</a:t>
            </a:r>
          </a:p>
          <a:p>
            <a:pPr algn="ctr">
              <a:buClrTx/>
              <a:buFontTx/>
              <a:buNone/>
            </a:pPr>
            <a:r>
              <a:rPr lang="en-GB" altLang="en-US" sz="2000" b="1"/>
              <a:t>CROWDFUNDING</a:t>
            </a:r>
          </a:p>
          <a:p>
            <a:pPr algn="ctr">
              <a:buClrTx/>
              <a:buFontTx/>
              <a:buNone/>
            </a:pPr>
            <a:r>
              <a:rPr lang="en-GB" altLang="en-US" sz="2000" b="1"/>
              <a:t>CAMPAIGNS</a:t>
            </a:r>
          </a:p>
          <a:p>
            <a:pPr algn="ctr">
              <a:buClrTx/>
              <a:buFontTx/>
              <a:buNone/>
            </a:pPr>
            <a:r>
              <a:rPr lang="en-GB" altLang="en-US" sz="2000" b="1"/>
              <a:t>FAIL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83F1690A-3AB6-4A45-94C8-0D222FC2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6" y="0"/>
            <a:ext cx="10260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70B43126-A2C3-45E8-8184-9C2D41787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5619751"/>
            <a:ext cx="4469598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You need a plan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8E7B2AD1-2ED6-47E2-90A8-2DB014DD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3E462665-B3EF-4B30-A79B-4B38B1D29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5322889"/>
            <a:ext cx="4143375" cy="917575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5400" b="1">
                <a:solidFill>
                  <a:srgbClr val="FFFFFF"/>
                </a:solidFill>
              </a:rPr>
              <a:t>It takes time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99EA8A1B-C8E0-4936-A3AA-B79129C7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35F162B4-C09B-4318-9093-E6A90FE7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id="{E92BCE91-A34A-4D89-8354-43878306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432426"/>
            <a:ext cx="7488245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It is not for the fainthearted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943F033B-5BB1-4CBF-8F56-3CCE7389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719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0" name="Text Box 2">
            <a:extLst>
              <a:ext uri="{FF2B5EF4-FFF2-40B4-BE49-F238E27FC236}">
                <a16:creationId xmlns:a16="http://schemas.microsoft.com/office/drawing/2014/main" id="{003264A0-DFD8-4E7B-A05B-AE265E2A1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63539"/>
            <a:ext cx="5827534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It is not about selling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CB3CFD17-E7BA-45C8-8649-710CD9871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506664"/>
            <a:ext cx="8226425" cy="113982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Some Top Tips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9FCFD424-62EB-4390-AF6F-496ABED0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4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>
            <a:extLst>
              <a:ext uri="{FF2B5EF4-FFF2-40B4-BE49-F238E27FC236}">
                <a16:creationId xmlns:a16="http://schemas.microsoft.com/office/drawing/2014/main" id="{C27DE9E3-61F5-46C2-90B8-0CDE451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5543551"/>
            <a:ext cx="459263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Get started early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981DC881-4BBA-487D-8DFA-EC9AC698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18368FB9-2859-45CB-9375-AFDE0C33E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37064"/>
            <a:ext cx="9144000" cy="2420937"/>
          </a:xfrm>
          <a:prstGeom prst="rect">
            <a:avLst/>
          </a:prstGeom>
          <a:solidFill>
            <a:srgbClr val="000000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AEC5D48-2C51-47BF-8D3B-8FBCDF8EB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4652964"/>
            <a:ext cx="8856662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2800">
                <a:solidFill>
                  <a:srgbClr val="FFFFFF"/>
                </a:solidFill>
              </a:rPr>
              <a:t>Crowdfunding is a method of raising money from a distributed group of funders (the crowd) who provide a large number of small sums forming a significant total when collected together.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B6464F2F-78F7-46DA-8086-14931576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0"/>
            <a:ext cx="14293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2" name="Text Box 2">
            <a:extLst>
              <a:ext uri="{FF2B5EF4-FFF2-40B4-BE49-F238E27FC236}">
                <a16:creationId xmlns:a16="http://schemas.microsoft.com/office/drawing/2014/main" id="{70843BD5-0D3A-40F6-A092-DE5C8C62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086351"/>
            <a:ext cx="441483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000" b="1">
                <a:solidFill>
                  <a:srgbClr val="FFFFFF"/>
                </a:solidFill>
              </a:rPr>
              <a:t>LISTEN!!!!!!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8039C428-251F-4FA3-9359-D05024AD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Text Box 2">
            <a:extLst>
              <a:ext uri="{FF2B5EF4-FFF2-40B4-BE49-F238E27FC236}">
                <a16:creationId xmlns:a16="http://schemas.microsoft.com/office/drawing/2014/main" id="{9738BAD9-8E95-4858-913A-DD73DB633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252414"/>
            <a:ext cx="2944812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Cost your </a:t>
            </a:r>
          </a:p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campaign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18AF3E9C-4147-4036-A03C-B849F17C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314576"/>
            <a:ext cx="7345362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Text Box 2">
            <a:extLst>
              <a:ext uri="{FF2B5EF4-FFF2-40B4-BE49-F238E27FC236}">
                <a16:creationId xmlns:a16="http://schemas.microsoft.com/office/drawing/2014/main" id="{78C912E9-D4D4-4D54-ADC5-43CEB11EC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1" y="722314"/>
            <a:ext cx="3852635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/>
              <a:t>Facets matter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74F66E3C-7DB3-4547-A7B8-B497C4465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4701"/>
            <a:ext cx="914400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A4A9037C-8E45-4C2F-A818-2E7BC890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8" name="Text Box 2">
            <a:extLst>
              <a:ext uri="{FF2B5EF4-FFF2-40B4-BE49-F238E27FC236}">
                <a16:creationId xmlns:a16="http://schemas.microsoft.com/office/drawing/2014/main" id="{409957D5-B79E-4581-9A55-9996705C7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6" y="1550988"/>
            <a:ext cx="5002213" cy="3751262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6000" b="1">
                <a:solidFill>
                  <a:srgbClr val="FFFFFF"/>
                </a:solidFill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GB" altLang="en-US" sz="6000" b="1">
                <a:solidFill>
                  <a:srgbClr val="FFFFFF"/>
                </a:solidFill>
              </a:rPr>
              <a:t>Finding your </a:t>
            </a:r>
          </a:p>
          <a:p>
            <a:pPr algn="ctr">
              <a:buClrTx/>
              <a:buFontTx/>
              <a:buNone/>
            </a:pPr>
            <a:r>
              <a:rPr lang="en-GB" altLang="en-US" sz="6000" b="1">
                <a:solidFill>
                  <a:srgbClr val="FFFFFF"/>
                </a:solidFill>
              </a:rPr>
              <a:t>CROWD </a:t>
            </a:r>
          </a:p>
          <a:p>
            <a:pPr algn="ctr">
              <a:buClrTx/>
              <a:buFontTx/>
              <a:buNone/>
            </a:pPr>
            <a:endParaRPr lang="en-GB" altLang="en-US" sz="60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Oval 1">
            <a:extLst>
              <a:ext uri="{FF2B5EF4-FFF2-40B4-BE49-F238E27FC236}">
                <a16:creationId xmlns:a16="http://schemas.microsoft.com/office/drawing/2014/main" id="{478B2724-A73D-4B82-B823-2D0C5782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163513"/>
            <a:ext cx="6407150" cy="6407150"/>
          </a:xfrm>
          <a:prstGeom prst="ellipse">
            <a:avLst/>
          </a:prstGeom>
          <a:solidFill>
            <a:srgbClr val="A5A7A6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2" name="Oval 2">
            <a:extLst>
              <a:ext uri="{FF2B5EF4-FFF2-40B4-BE49-F238E27FC236}">
                <a16:creationId xmlns:a16="http://schemas.microsoft.com/office/drawing/2014/main" id="{51AC5F9A-C299-4678-86BC-D3C8AA306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1270001"/>
            <a:ext cx="4391025" cy="4391025"/>
          </a:xfrm>
          <a:prstGeom prst="ellipse">
            <a:avLst/>
          </a:prstGeom>
          <a:solidFill>
            <a:srgbClr val="A5A7A6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3" name="Oval 3">
            <a:extLst>
              <a:ext uri="{FF2B5EF4-FFF2-40B4-BE49-F238E27FC236}">
                <a16:creationId xmlns:a16="http://schemas.microsoft.com/office/drawing/2014/main" id="{8F49EBDF-DBB5-4FF2-A046-C3B629C4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63" y="2528888"/>
            <a:ext cx="1873250" cy="1873250"/>
          </a:xfrm>
          <a:prstGeom prst="ellipse">
            <a:avLst/>
          </a:prstGeom>
          <a:solidFill>
            <a:srgbClr val="A5A7A6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6FAE72ED-1D56-4A44-B35B-F523346F8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6" y="3933826"/>
            <a:ext cx="94639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1600" b="1">
                <a:solidFill>
                  <a:srgbClr val="FFFFFF"/>
                </a:solidFill>
              </a:rPr>
              <a:t>Primary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527134D0-02E5-43AF-A7A7-A9EC70A9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3" y="5084763"/>
            <a:ext cx="165491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Secondary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0E0C7BD7-40EE-4049-8710-8C33D93D7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5840413"/>
            <a:ext cx="104298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000">
                <a:solidFill>
                  <a:srgbClr val="A5A7A6"/>
                </a:solidFill>
              </a:rPr>
              <a:t>Tertiary</a:t>
            </a:r>
          </a:p>
        </p:txBody>
      </p:sp>
      <p:sp>
        <p:nvSpPr>
          <p:cNvPr id="46087" name="Oval 7">
            <a:extLst>
              <a:ext uri="{FF2B5EF4-FFF2-40B4-BE49-F238E27FC236}">
                <a16:creationId xmlns:a16="http://schemas.microsoft.com/office/drawing/2014/main" id="{6B88370A-FF11-477D-953D-9C68CEED9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952500"/>
            <a:ext cx="3240088" cy="3240088"/>
          </a:xfrm>
          <a:prstGeom prst="ellipse">
            <a:avLst/>
          </a:prstGeom>
          <a:noFill/>
          <a:ln w="63360" cap="sq">
            <a:solidFill>
              <a:srgbClr val="CF06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3200">
                <a:solidFill>
                  <a:srgbClr val="CF0632"/>
                </a:solidFill>
              </a:rPr>
              <a:t>Followers</a:t>
            </a:r>
          </a:p>
        </p:txBody>
      </p:sp>
      <p:sp>
        <p:nvSpPr>
          <p:cNvPr id="46088" name="Oval 8">
            <a:extLst>
              <a:ext uri="{FF2B5EF4-FFF2-40B4-BE49-F238E27FC236}">
                <a16:creationId xmlns:a16="http://schemas.microsoft.com/office/drawing/2014/main" id="{35D370DF-9EE9-408D-891D-0C20FA0F1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221039"/>
            <a:ext cx="3240088" cy="3240087"/>
          </a:xfrm>
          <a:prstGeom prst="ellipse">
            <a:avLst/>
          </a:prstGeom>
          <a:noFill/>
          <a:ln w="63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3200"/>
              <a:t>Communicators</a:t>
            </a:r>
          </a:p>
        </p:txBody>
      </p:sp>
      <p:sp>
        <p:nvSpPr>
          <p:cNvPr id="46089" name="Oval 9">
            <a:extLst>
              <a:ext uri="{FF2B5EF4-FFF2-40B4-BE49-F238E27FC236}">
                <a16:creationId xmlns:a16="http://schemas.microsoft.com/office/drawing/2014/main" id="{9D616438-C48B-499B-AC5D-0E567FE5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954089"/>
            <a:ext cx="3240088" cy="3240087"/>
          </a:xfrm>
          <a:prstGeom prst="ellipse">
            <a:avLst/>
          </a:prstGeom>
          <a:noFill/>
          <a:ln w="63360" cap="sq">
            <a:solidFill>
              <a:srgbClr val="1B55A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3200">
                <a:solidFill>
                  <a:srgbClr val="1B55A8"/>
                </a:solidFill>
              </a:rPr>
              <a:t>Influencers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A323E3F6-286A-4F89-8CB1-4DA304D3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14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6" name="Text Box 2">
            <a:extLst>
              <a:ext uri="{FF2B5EF4-FFF2-40B4-BE49-F238E27FC236}">
                <a16:creationId xmlns:a16="http://schemas.microsoft.com/office/drawing/2014/main" id="{A38239F3-9148-47BE-A345-92252627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5543551"/>
            <a:ext cx="502920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Do some research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FD5533A7-CC77-4DD8-AA2E-62E0E2D7B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8228013" cy="1141412"/>
          </a:xfrm>
          <a:ln/>
        </p:spPr>
        <p:txBody>
          <a:bodyPr/>
          <a:lstStyle/>
          <a:p>
            <a:endParaRPr lang="en-GB"/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C90AC80C-3CEB-4702-A891-6C4F6E42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828213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450005DD-EB0C-4B63-8338-FBEF920E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5762626"/>
            <a:ext cx="4375022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You can predict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4ACDFDED-5DE9-4A8D-9331-AA652DA7B1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146550" y="1663700"/>
            <a:ext cx="1593850" cy="533400"/>
          </a:xfrm>
          <a:ln/>
        </p:spPr>
        <p:txBody>
          <a:bodyPr anchor="t"/>
          <a:lstStyle/>
          <a:p>
            <a:pPr marL="342900" indent="-338138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200" u="sng"/>
              <a:t>TOTAL</a:t>
            </a:r>
          </a:p>
        </p:txBody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033E68A0-B3DA-4E10-A543-36AAF2B52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650" y="2114551"/>
            <a:ext cx="1924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400" b="1"/>
              <a:t>Avg. Pledge</a:t>
            </a:r>
          </a:p>
        </p:txBody>
      </p:sp>
      <p:sp>
        <p:nvSpPr>
          <p:cNvPr id="49155" name="Text Box 3">
            <a:extLst>
              <a:ext uri="{FF2B5EF4-FFF2-40B4-BE49-F238E27FC236}">
                <a16:creationId xmlns:a16="http://schemas.microsoft.com/office/drawing/2014/main" id="{F7989780-2247-405B-979F-A8F32CC88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1736726"/>
            <a:ext cx="511976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/>
              <a:t>=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13C9A83A-01D6-45E5-85A7-7DF8DF81C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4" y="1506538"/>
            <a:ext cx="1996357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800" b="1"/>
              <a:t>R</a:t>
            </a:r>
            <a:r>
              <a:rPr lang="en-GB" altLang="en-US" sz="2400" b="1"/>
              <a:t>equired </a:t>
            </a:r>
          </a:p>
          <a:p>
            <a:pPr>
              <a:buClrTx/>
              <a:buFontTx/>
              <a:buNone/>
            </a:pPr>
            <a:r>
              <a:rPr lang="en-GB" altLang="en-US" sz="2800" b="1"/>
              <a:t>C</a:t>
            </a:r>
            <a:r>
              <a:rPr lang="en-GB" altLang="en-US" sz="2400" b="1"/>
              <a:t>onversion </a:t>
            </a:r>
          </a:p>
          <a:p>
            <a:pPr>
              <a:buClrTx/>
              <a:buFontTx/>
              <a:buNone/>
            </a:pPr>
            <a:r>
              <a:rPr lang="en-GB" altLang="en-US" sz="2800" b="1"/>
              <a:t>T</a:t>
            </a:r>
            <a:r>
              <a:rPr lang="en-GB" altLang="en-US" sz="2400" b="1"/>
              <a:t>otal</a:t>
            </a:r>
          </a:p>
        </p:txBody>
      </p:sp>
      <p:grpSp>
        <p:nvGrpSpPr>
          <p:cNvPr id="49157" name="Group 5">
            <a:extLst>
              <a:ext uri="{FF2B5EF4-FFF2-40B4-BE49-F238E27FC236}">
                <a16:creationId xmlns:a16="http://schemas.microsoft.com/office/drawing/2014/main" id="{22568504-F59C-45A7-9D44-6F086BF14D88}"/>
              </a:ext>
            </a:extLst>
          </p:cNvPr>
          <p:cNvGrpSpPr>
            <a:grpSpLocks/>
          </p:cNvGrpSpPr>
          <p:nvPr/>
        </p:nvGrpSpPr>
        <p:grpSpPr bwMode="auto">
          <a:xfrm>
            <a:off x="2128838" y="2982914"/>
            <a:ext cx="6307138" cy="1387475"/>
            <a:chOff x="381" y="1879"/>
            <a:chExt cx="3973" cy="874"/>
          </a:xfrm>
        </p:grpSpPr>
        <p:sp>
          <p:nvSpPr>
            <p:cNvPr id="49158" name="Text Box 6">
              <a:extLst>
                <a:ext uri="{FF2B5EF4-FFF2-40B4-BE49-F238E27FC236}">
                  <a16:creationId xmlns:a16="http://schemas.microsoft.com/office/drawing/2014/main" id="{8452944C-BBDC-4ABB-A08B-61D7F6481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" y="2118"/>
              <a:ext cx="265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2800" b="1"/>
                <a:t>X</a:t>
              </a:r>
            </a:p>
          </p:txBody>
        </p:sp>
        <p:sp>
          <p:nvSpPr>
            <p:cNvPr id="49159" name="Text Box 7">
              <a:extLst>
                <a:ext uri="{FF2B5EF4-FFF2-40B4-BE49-F238E27FC236}">
                  <a16:creationId xmlns:a16="http://schemas.microsoft.com/office/drawing/2014/main" id="{1993251E-271E-4396-942D-CEAA9C5A6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" y="2042"/>
              <a:ext cx="708" cy="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GB" altLang="en-US" sz="2200" b="1"/>
                <a:t>Social</a:t>
              </a:r>
            </a:p>
            <a:p>
              <a:pPr algn="ctr">
                <a:buClrTx/>
                <a:buFontTx/>
                <a:buNone/>
              </a:pPr>
              <a:r>
                <a:rPr lang="en-GB" altLang="en-US" sz="2200" b="1"/>
                <a:t>Capital</a:t>
              </a:r>
            </a:p>
          </p:txBody>
        </p:sp>
        <p:sp>
          <p:nvSpPr>
            <p:cNvPr id="49160" name="Text Box 8">
              <a:extLst>
                <a:ext uri="{FF2B5EF4-FFF2-40B4-BE49-F238E27FC236}">
                  <a16:creationId xmlns:a16="http://schemas.microsoft.com/office/drawing/2014/main" id="{46586944-0F25-4318-B0B2-2CD786CA3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8" y="2069"/>
              <a:ext cx="582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4000" b="1"/>
                <a:t>5%</a:t>
              </a:r>
            </a:p>
          </p:txBody>
        </p:sp>
        <p:sp>
          <p:nvSpPr>
            <p:cNvPr id="49161" name="AutoShape 9">
              <a:extLst>
                <a:ext uri="{FF2B5EF4-FFF2-40B4-BE49-F238E27FC236}">
                  <a16:creationId xmlns:a16="http://schemas.microsoft.com/office/drawing/2014/main" id="{932F4F94-8FB7-40CF-9216-246463D56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933"/>
              <a:ext cx="224" cy="677"/>
            </a:xfrm>
            <a:prstGeom prst="leftBracket">
              <a:avLst>
                <a:gd name="adj" fmla="val 25186"/>
              </a:avLst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62" name="AutoShape 10">
              <a:extLst>
                <a:ext uri="{FF2B5EF4-FFF2-40B4-BE49-F238E27FC236}">
                  <a16:creationId xmlns:a16="http://schemas.microsoft.com/office/drawing/2014/main" id="{FFB1AF5D-9BBF-471D-AC72-4C3A4C1BD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1933"/>
              <a:ext cx="224" cy="677"/>
            </a:xfrm>
            <a:prstGeom prst="rightBracket">
              <a:avLst>
                <a:gd name="adj" fmla="val 25186"/>
              </a:avLst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63" name="Text Box 11">
              <a:extLst>
                <a:ext uri="{FF2B5EF4-FFF2-40B4-BE49-F238E27FC236}">
                  <a16:creationId xmlns:a16="http://schemas.microsoft.com/office/drawing/2014/main" id="{41C7A5D1-3595-48CD-A85B-904146C26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" y="2118"/>
              <a:ext cx="265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2800" b="1"/>
                <a:t>X</a:t>
              </a:r>
            </a:p>
          </p:txBody>
        </p:sp>
        <p:sp>
          <p:nvSpPr>
            <p:cNvPr id="49164" name="Text Box 12">
              <a:extLst>
                <a:ext uri="{FF2B5EF4-FFF2-40B4-BE49-F238E27FC236}">
                  <a16:creationId xmlns:a16="http://schemas.microsoft.com/office/drawing/2014/main" id="{BF448D0D-F7B6-46D9-9903-234E9F74F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2069"/>
              <a:ext cx="582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4000" b="1"/>
                <a:t>1%</a:t>
              </a:r>
            </a:p>
          </p:txBody>
        </p:sp>
        <p:sp>
          <p:nvSpPr>
            <p:cNvPr id="49165" name="Text Box 13">
              <a:extLst>
                <a:ext uri="{FF2B5EF4-FFF2-40B4-BE49-F238E27FC236}">
                  <a16:creationId xmlns:a16="http://schemas.microsoft.com/office/drawing/2014/main" id="{3591329E-B5B6-4A5E-8E12-6E6D5E887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7" y="2042"/>
              <a:ext cx="323" cy="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4400"/>
                <a:t>=</a:t>
              </a:r>
            </a:p>
          </p:txBody>
        </p:sp>
        <p:sp>
          <p:nvSpPr>
            <p:cNvPr id="49166" name="Text Box 14">
              <a:extLst>
                <a:ext uri="{FF2B5EF4-FFF2-40B4-BE49-F238E27FC236}">
                  <a16:creationId xmlns:a16="http://schemas.microsoft.com/office/drawing/2014/main" id="{B7B8A291-638D-4760-9C2B-99FCCA826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1879"/>
              <a:ext cx="1258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2800" b="1"/>
                <a:t>L</a:t>
              </a:r>
              <a:r>
                <a:rPr lang="en-GB" altLang="en-US" sz="2400" b="1"/>
                <a:t>ikely </a:t>
              </a:r>
            </a:p>
            <a:p>
              <a:pPr>
                <a:buClrTx/>
                <a:buFontTx/>
                <a:buNone/>
              </a:pPr>
              <a:r>
                <a:rPr lang="en-GB" altLang="en-US" sz="2800" b="1"/>
                <a:t>C</a:t>
              </a:r>
              <a:r>
                <a:rPr lang="en-GB" altLang="en-US" sz="2400" b="1"/>
                <a:t>onversion </a:t>
              </a:r>
            </a:p>
            <a:p>
              <a:pPr>
                <a:buClrTx/>
                <a:buFontTx/>
                <a:buNone/>
              </a:pPr>
              <a:r>
                <a:rPr lang="en-GB" altLang="en-US" sz="2800" b="1"/>
                <a:t>T</a:t>
              </a:r>
              <a:r>
                <a:rPr lang="en-GB" altLang="en-US" sz="2400" b="1"/>
                <a:t>otal</a:t>
              </a:r>
            </a:p>
          </p:txBody>
        </p:sp>
      </p:grpSp>
      <p:sp>
        <p:nvSpPr>
          <p:cNvPr id="49167" name="Text Box 15">
            <a:extLst>
              <a:ext uri="{FF2B5EF4-FFF2-40B4-BE49-F238E27FC236}">
                <a16:creationId xmlns:a16="http://schemas.microsoft.com/office/drawing/2014/main" id="{042CF674-643E-4AD2-803F-09187C286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4905376"/>
            <a:ext cx="281549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000" b="1"/>
              <a:t>LCT </a:t>
            </a:r>
            <a:r>
              <a:rPr lang="en-GB" altLang="en-US" sz="4000" b="1" u="sng"/>
              <a:t>&gt;</a:t>
            </a:r>
            <a:r>
              <a:rPr lang="en-GB" altLang="en-US" sz="4000" b="1"/>
              <a:t> RCT</a:t>
            </a:r>
          </a:p>
        </p:txBody>
      </p:sp>
      <p:sp>
        <p:nvSpPr>
          <p:cNvPr id="49168" name="Rectangle 16">
            <a:extLst>
              <a:ext uri="{FF2B5EF4-FFF2-40B4-BE49-F238E27FC236}">
                <a16:creationId xmlns:a16="http://schemas.microsoft.com/office/drawing/2014/main" id="{33F1B3DB-1A4C-47EC-BD18-C643F2A3C9DD}"/>
              </a:ext>
            </a:extLst>
          </p:cNvPr>
          <p:cNvSpPr>
            <a:spLocks noGrp="1" noChangeArrowheads="1"/>
          </p:cNvSpPr>
          <p:nvPr>
            <p:ph type="title" idx="1"/>
          </p:nvPr>
        </p:nvSpPr>
        <p:spPr>
          <a:xfrm>
            <a:off x="1981201" y="274638"/>
            <a:ext cx="8228013" cy="1141412"/>
          </a:xfrm>
          <a:ln/>
        </p:spPr>
        <p:txBody>
          <a:bodyPr anchor="ctr"/>
          <a:lstStyle/>
          <a:p>
            <a:pPr marL="0" indent="0" algn="ctr">
              <a:spcBef>
                <a:spcPct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400"/>
              <a:t>Work It Out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F17F1563-59A4-4847-A58A-C368C949B38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117975" y="1663700"/>
            <a:ext cx="1593850" cy="533400"/>
          </a:xfrm>
          <a:ln/>
        </p:spPr>
        <p:txBody>
          <a:bodyPr anchor="t"/>
          <a:lstStyle/>
          <a:p>
            <a:pPr marL="342900" indent="-338138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2800" u="sng"/>
              <a:t>£10,000</a:t>
            </a: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7A458EBA-82D1-43A9-8A07-9EB44C38D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133600"/>
            <a:ext cx="69632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400"/>
              <a:t>£10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785D32E9-6681-4F0F-AC7F-0FDAEB71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3362325"/>
            <a:ext cx="4175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800" b="1"/>
              <a:t>X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185308F5-CD3B-47D7-A287-C18FEE4DC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1736726"/>
            <a:ext cx="511976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/>
              <a:t>=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1E200CEE-E931-4D13-AD6A-2CA1C0002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350" y="1844675"/>
            <a:ext cx="95280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2400"/>
              <a:t>1,000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F3229722-13EA-40C3-B8B9-B7271EB57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9" y="3241676"/>
            <a:ext cx="1909795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/>
              <a:t>10,000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855238E7-008C-447C-BD49-B33DDD015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9" y="3284539"/>
            <a:ext cx="92394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000"/>
              <a:t>5%</a:t>
            </a:r>
          </a:p>
        </p:txBody>
      </p:sp>
      <p:sp>
        <p:nvSpPr>
          <p:cNvPr id="50184" name="AutoShape 8">
            <a:extLst>
              <a:ext uri="{FF2B5EF4-FFF2-40B4-BE49-F238E27FC236}">
                <a16:creationId xmlns:a16="http://schemas.microsoft.com/office/drawing/2014/main" id="{14158449-9DC9-4EE3-A910-7DF24717FDCD}"/>
              </a:ext>
            </a:extLst>
          </p:cNvPr>
          <p:cNvSpPr>
            <a:spLocks/>
          </p:cNvSpPr>
          <p:nvPr/>
        </p:nvSpPr>
        <p:spPr bwMode="auto">
          <a:xfrm>
            <a:off x="2495551" y="3068638"/>
            <a:ext cx="360363" cy="1079500"/>
          </a:xfrm>
          <a:prstGeom prst="leftBracket">
            <a:avLst>
              <a:gd name="adj" fmla="val 2496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5" name="AutoShape 9">
            <a:extLst>
              <a:ext uri="{FF2B5EF4-FFF2-40B4-BE49-F238E27FC236}">
                <a16:creationId xmlns:a16="http://schemas.microsoft.com/office/drawing/2014/main" id="{2C7426E5-479E-4CC8-8C0D-46E2313AE304}"/>
              </a:ext>
            </a:extLst>
          </p:cNvPr>
          <p:cNvSpPr>
            <a:spLocks/>
          </p:cNvSpPr>
          <p:nvPr/>
        </p:nvSpPr>
        <p:spPr bwMode="auto">
          <a:xfrm>
            <a:off x="5157788" y="3068638"/>
            <a:ext cx="360362" cy="1079500"/>
          </a:xfrm>
          <a:prstGeom prst="rightBracket">
            <a:avLst>
              <a:gd name="adj" fmla="val 2496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8FC57672-51B6-4E98-8480-A428E6B5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1" y="3362325"/>
            <a:ext cx="4175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800" b="1"/>
              <a:t>X</a:t>
            </a:r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96C49A87-9A8D-4A8B-BEB8-6BBA71C5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6" y="3284539"/>
            <a:ext cx="92394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000"/>
              <a:t>1%</a:t>
            </a:r>
          </a:p>
        </p:txBody>
      </p:sp>
      <p:sp>
        <p:nvSpPr>
          <p:cNvPr id="50188" name="Text Box 12">
            <a:extLst>
              <a:ext uri="{FF2B5EF4-FFF2-40B4-BE49-F238E27FC236}">
                <a16:creationId xmlns:a16="http://schemas.microsoft.com/office/drawing/2014/main" id="{E8496654-AF5A-4C3C-BF93-38D164AA1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241676"/>
            <a:ext cx="511976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/>
              <a:t>=</a:t>
            </a:r>
          </a:p>
        </p:txBody>
      </p:sp>
      <p:sp>
        <p:nvSpPr>
          <p:cNvPr id="50189" name="Text Box 13">
            <a:extLst>
              <a:ext uri="{FF2B5EF4-FFF2-40B4-BE49-F238E27FC236}">
                <a16:creationId xmlns:a16="http://schemas.microsoft.com/office/drawing/2014/main" id="{FC2213AC-93B0-42A6-8AC5-C1E481C3E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098" y="3403600"/>
            <a:ext cx="35328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n-US" sz="2400"/>
              <a:t>5</a:t>
            </a:r>
          </a:p>
        </p:txBody>
      </p:sp>
      <p:sp>
        <p:nvSpPr>
          <p:cNvPr id="50190" name="Text Box 14">
            <a:extLst>
              <a:ext uri="{FF2B5EF4-FFF2-40B4-BE49-F238E27FC236}">
                <a16:creationId xmlns:a16="http://schemas.microsoft.com/office/drawing/2014/main" id="{A2D97F9F-EA08-40B1-A7CC-D1D70F938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905376"/>
            <a:ext cx="281549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000" b="1"/>
              <a:t>LCT </a:t>
            </a:r>
            <a:r>
              <a:rPr lang="en-GB" altLang="en-US" sz="4000" b="1" u="sng"/>
              <a:t>&gt;</a:t>
            </a:r>
            <a:r>
              <a:rPr lang="en-GB" altLang="en-US" sz="4000" b="1"/>
              <a:t> RCT</a:t>
            </a:r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7DBCD5A4-91BB-42A3-BBFB-CAC7F3F5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4819651"/>
            <a:ext cx="6000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5400" b="1"/>
              <a:t>?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C6EAE012-6D5C-410B-B233-20971FCC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639" y="1757364"/>
            <a:ext cx="92074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800" b="1"/>
              <a:t>RCT</a:t>
            </a:r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id="{62E3F185-80A0-4753-815A-E808DCE2C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76" y="3357564"/>
            <a:ext cx="88066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800" b="1"/>
              <a:t>LCT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3F24A8B1-012B-4135-92D5-579E91092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9" y="5308600"/>
            <a:ext cx="618013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/>
              <a:t>Four Models of Crowdfunding</a:t>
            </a:r>
          </a:p>
        </p:txBody>
      </p:sp>
      <p:grpSp>
        <p:nvGrpSpPr>
          <p:cNvPr id="5122" name="Group 2">
            <a:extLst>
              <a:ext uri="{FF2B5EF4-FFF2-40B4-BE49-F238E27FC236}">
                <a16:creationId xmlns:a16="http://schemas.microsoft.com/office/drawing/2014/main" id="{5BB01DE2-C2F8-4AA6-A46D-922F55B81301}"/>
              </a:ext>
            </a:extLst>
          </p:cNvPr>
          <p:cNvGrpSpPr>
            <a:grpSpLocks/>
          </p:cNvGrpSpPr>
          <p:nvPr/>
        </p:nvGrpSpPr>
        <p:grpSpPr bwMode="auto">
          <a:xfrm>
            <a:off x="3744914" y="1141414"/>
            <a:ext cx="2339975" cy="1650999"/>
            <a:chOff x="1399" y="719"/>
            <a:chExt cx="1474" cy="1040"/>
          </a:xfrm>
        </p:grpSpPr>
        <p:sp>
          <p:nvSpPr>
            <p:cNvPr id="5123" name="Text Box 3">
              <a:extLst>
                <a:ext uri="{FF2B5EF4-FFF2-40B4-BE49-F238E27FC236}">
                  <a16:creationId xmlns:a16="http://schemas.microsoft.com/office/drawing/2014/main" id="{1F3928B3-8AB0-439B-99F6-7B03E3BF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1389"/>
              <a:ext cx="1474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DONATION</a:t>
              </a:r>
            </a:p>
          </p:txBody>
        </p: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734612A4-58D1-4D95-A5CA-7E47A0BE6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719"/>
              <a:ext cx="618" cy="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25" name="Group 5">
            <a:extLst>
              <a:ext uri="{FF2B5EF4-FFF2-40B4-BE49-F238E27FC236}">
                <a16:creationId xmlns:a16="http://schemas.microsoft.com/office/drawing/2014/main" id="{6FE5B863-57E4-462B-B5E4-F0887810231A}"/>
              </a:ext>
            </a:extLst>
          </p:cNvPr>
          <p:cNvGrpSpPr>
            <a:grpSpLocks/>
          </p:cNvGrpSpPr>
          <p:nvPr/>
        </p:nvGrpSpPr>
        <p:grpSpPr bwMode="auto">
          <a:xfrm>
            <a:off x="3867151" y="3068640"/>
            <a:ext cx="2006600" cy="1884363"/>
            <a:chOff x="1476" y="1933"/>
            <a:chExt cx="1264" cy="1187"/>
          </a:xfrm>
        </p:grpSpPr>
        <p:sp>
          <p:nvSpPr>
            <p:cNvPr id="5126" name="Text Box 6">
              <a:extLst>
                <a:ext uri="{FF2B5EF4-FFF2-40B4-BE49-F238E27FC236}">
                  <a16:creationId xmlns:a16="http://schemas.microsoft.com/office/drawing/2014/main" id="{5DBE9B63-1278-4ED4-8C21-ECEFD6B0C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2750"/>
              <a:ext cx="1264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REWARD</a:t>
              </a:r>
            </a:p>
          </p:txBody>
        </p:sp>
        <p:pic>
          <p:nvPicPr>
            <p:cNvPr id="5127" name="Picture 7">
              <a:extLst>
                <a:ext uri="{FF2B5EF4-FFF2-40B4-BE49-F238E27FC236}">
                  <a16:creationId xmlns:a16="http://schemas.microsoft.com/office/drawing/2014/main" id="{A36F0713-8456-455A-97EE-326C2ED1E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" y="1933"/>
              <a:ext cx="765" cy="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2B121097-FB29-4544-B854-CB38224B0880}"/>
              </a:ext>
            </a:extLst>
          </p:cNvPr>
          <p:cNvGrpSpPr>
            <a:grpSpLocks/>
          </p:cNvGrpSpPr>
          <p:nvPr/>
        </p:nvGrpSpPr>
        <p:grpSpPr bwMode="auto">
          <a:xfrm>
            <a:off x="6672262" y="1196975"/>
            <a:ext cx="2028824" cy="1595438"/>
            <a:chOff x="3243" y="754"/>
            <a:chExt cx="1278" cy="1005"/>
          </a:xfrm>
        </p:grpSpPr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18DFF81F-0C86-4E8C-9666-E63E7FC6AB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1389"/>
              <a:ext cx="1278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LENDING</a:t>
              </a:r>
            </a:p>
          </p:txBody>
        </p:sp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B4185BA2-4FC4-4915-89EC-F3AB74D5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" y="754"/>
              <a:ext cx="646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380DB031-A8F1-40DE-A475-B121D625CB4A}"/>
              </a:ext>
            </a:extLst>
          </p:cNvPr>
          <p:cNvGrpSpPr>
            <a:grpSpLocks/>
          </p:cNvGrpSpPr>
          <p:nvPr/>
        </p:nvGrpSpPr>
        <p:grpSpPr bwMode="auto">
          <a:xfrm>
            <a:off x="6816725" y="2997202"/>
            <a:ext cx="1709738" cy="1955801"/>
            <a:chOff x="3334" y="1888"/>
            <a:chExt cx="1077" cy="1232"/>
          </a:xfrm>
        </p:grpSpPr>
        <p:sp>
          <p:nvSpPr>
            <p:cNvPr id="5132" name="Text Box 12">
              <a:extLst>
                <a:ext uri="{FF2B5EF4-FFF2-40B4-BE49-F238E27FC236}">
                  <a16:creationId xmlns:a16="http://schemas.microsoft.com/office/drawing/2014/main" id="{6BBC82ED-BBD4-478B-9CF8-DDFACF00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750"/>
              <a:ext cx="1077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GB" alt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EQUITY</a:t>
              </a:r>
            </a:p>
          </p:txBody>
        </p:sp>
        <p:pic>
          <p:nvPicPr>
            <p:cNvPr id="5133" name="Picture 13">
              <a:extLst>
                <a:ext uri="{FF2B5EF4-FFF2-40B4-BE49-F238E27FC236}">
                  <a16:creationId xmlns:a16="http://schemas.microsoft.com/office/drawing/2014/main" id="{A147EA1E-CC80-4F56-9E18-126CC6CBA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1888"/>
              <a:ext cx="828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>
            <a:extLst>
              <a:ext uri="{FF2B5EF4-FFF2-40B4-BE49-F238E27FC236}">
                <a16:creationId xmlns:a16="http://schemas.microsoft.com/office/drawing/2014/main" id="{A9D83F61-873F-4224-ADE7-FD2D756F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2" name="Text Box 2">
            <a:extLst>
              <a:ext uri="{FF2B5EF4-FFF2-40B4-BE49-F238E27FC236}">
                <a16:creationId xmlns:a16="http://schemas.microsoft.com/office/drawing/2014/main" id="{EAE4598B-F89F-4105-A212-B9B4BEE6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1" y="5688013"/>
            <a:ext cx="4621213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/>
              <a:t>Get a Good Start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>
            <a:extLst>
              <a:ext uri="{FF2B5EF4-FFF2-40B4-BE49-F238E27FC236}">
                <a16:creationId xmlns:a16="http://schemas.microsoft.com/office/drawing/2014/main" id="{FB584FBB-5062-4E2B-883A-CA82D5668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6" name="Text Box 2">
            <a:extLst>
              <a:ext uri="{FF2B5EF4-FFF2-40B4-BE49-F238E27FC236}">
                <a16:creationId xmlns:a16="http://schemas.microsoft.com/office/drawing/2014/main" id="{DF703959-6FE8-46CA-8015-3AA7FF53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1" y="5759451"/>
            <a:ext cx="3724275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400" b="1">
                <a:solidFill>
                  <a:srgbClr val="FFFFFF"/>
                </a:solidFill>
              </a:rPr>
              <a:t>Make a Video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>
            <a:extLst>
              <a:ext uri="{FF2B5EF4-FFF2-40B4-BE49-F238E27FC236}">
                <a16:creationId xmlns:a16="http://schemas.microsoft.com/office/drawing/2014/main" id="{6477C5FA-9A7B-405F-91B3-B73233B4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215438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0" name="Text Box 2">
            <a:extLst>
              <a:ext uri="{FF2B5EF4-FFF2-40B4-BE49-F238E27FC236}">
                <a16:creationId xmlns:a16="http://schemas.microsoft.com/office/drawing/2014/main" id="{719A8469-C384-407B-B97B-437B3860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5575301"/>
            <a:ext cx="285273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4400" b="1">
                <a:solidFill>
                  <a:srgbClr val="FFFFFF"/>
                </a:solidFill>
              </a:rPr>
              <a:t>BEWARE!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70CFC041-65A1-45B3-83DA-C92F12765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628776"/>
            <a:ext cx="8063724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4800"/>
              <a:t>Introduction to Crowdfunding</a:t>
            </a:r>
          </a:p>
          <a:p>
            <a:pPr>
              <a:buClrTx/>
              <a:buFontTx/>
              <a:buNone/>
            </a:pPr>
            <a:r>
              <a:rPr lang="en-GB" altLang="en-US" sz="4000"/>
              <a:t>Inverness 23</a:t>
            </a:r>
            <a:r>
              <a:rPr lang="en-GB" altLang="en-US" sz="4000" baseline="33000"/>
              <a:t>rd</a:t>
            </a:r>
            <a:r>
              <a:rPr lang="en-GB" altLang="en-US" sz="4000"/>
              <a:t> August 2019</a:t>
            </a: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74F1A552-C9E4-468A-AD78-8384809DD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651250"/>
            <a:ext cx="25654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b="1"/>
              <a:t>Tim Wright</a:t>
            </a: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97FAB17D-218A-4166-A195-EBCAD63BC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6" y="4564064"/>
            <a:ext cx="2963225" cy="9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n-GB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www.twintangibles.co.uk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GB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@twintangibles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784CCD78-0526-4A70-B181-1836F72A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113213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7" name="Picture 5">
            <a:extLst>
              <a:ext uri="{FF2B5EF4-FFF2-40B4-BE49-F238E27FC236}">
                <a16:creationId xmlns:a16="http://schemas.microsoft.com/office/drawing/2014/main" id="{5F870E76-CE49-4B90-A335-F83FA65A5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592514"/>
            <a:ext cx="4038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3334-65C0-4A6A-892B-5B291410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56E26-0EDB-4AB9-A5A3-E421B6A9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0BD716C-4675-4887-A08C-49877CFB6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69" y="5331055"/>
            <a:ext cx="2394131" cy="16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30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3334-65C0-4A6A-892B-5B291410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56E26-0EDB-4AB9-A5A3-E421B6A9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0BD716C-4675-4887-A08C-49877CFB6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69" y="5331055"/>
            <a:ext cx="2394131" cy="16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1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3334-65C0-4A6A-892B-5B291410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56E26-0EDB-4AB9-A5A3-E421B6A9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0BD716C-4675-4887-A08C-49877CFB6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69" y="5331055"/>
            <a:ext cx="2394131" cy="16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F49A9BC8-887F-4169-9845-CCFBAF914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398963"/>
            <a:ext cx="8642350" cy="120251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GB" altLang="en-US" sz="3600">
                <a:solidFill>
                  <a:srgbClr val="FFFFFF"/>
                </a:solidFill>
              </a:rPr>
              <a:t>Funds collected are gifts or donations with no tangible return to the provider.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FAE1FDF8-8D82-4FB8-9939-1E52447E2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2852738"/>
            <a:ext cx="424338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000" b="1"/>
              <a:t>DONATION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0952928C-5D46-43A6-9CBC-0D753895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9" y="260350"/>
            <a:ext cx="2397125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9EAE8716-4F4A-48EF-B4BD-7A530A45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188913"/>
            <a:ext cx="6048375" cy="3960812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:a16="http://schemas.microsoft.com/office/drawing/2014/main" id="{B07A5CB5-0873-4A90-AC79-3BAA77D5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437063"/>
            <a:ext cx="8642350" cy="120251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GB" altLang="en-US" sz="3600">
                <a:solidFill>
                  <a:srgbClr val="FFFFFF"/>
                </a:solidFill>
              </a:rPr>
              <a:t>“Rewards” or “perks” of different value are offered to supporters to purchase.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D18C1760-15D1-47C2-8E7A-FBCA0163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4" y="2782888"/>
            <a:ext cx="36083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000" b="1"/>
              <a:t>REWARD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A0FF306B-B20F-49C2-92C7-C998BE74F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88913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CE8041CD-F09D-41A7-915B-50A42FCDC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1"/>
            <a:ext cx="6048375" cy="3960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A2B18FF3-51E9-4FA1-A25B-2E7C90C9C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221163"/>
            <a:ext cx="8642350" cy="17399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GB" altLang="en-US" sz="3600">
                <a:solidFill>
                  <a:srgbClr val="FFFFFF"/>
                </a:solidFill>
              </a:rPr>
              <a:t>A loan is constructed from many small loans collected from the crowd. Many are interest bearing.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930F93CB-50FA-4C51-B17E-C83B12803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2636838"/>
            <a:ext cx="236184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000" b="1"/>
              <a:t>LOAN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28675993-82C6-4F4C-950B-A91131F2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333375"/>
            <a:ext cx="2376487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8BA385F9-2279-4B4A-AFD3-3DA0791D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115888"/>
            <a:ext cx="6048375" cy="3960812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0311557E-9F5C-46B3-B634-CB528F27EFEA}"/>
              </a:ext>
            </a:extLst>
          </p:cNvPr>
          <p:cNvGrpSpPr>
            <a:grpSpLocks/>
          </p:cNvGrpSpPr>
          <p:nvPr/>
        </p:nvGrpSpPr>
        <p:grpSpPr bwMode="auto">
          <a:xfrm>
            <a:off x="7464426" y="836614"/>
            <a:ext cx="3019425" cy="1938337"/>
            <a:chOff x="3742" y="527"/>
            <a:chExt cx="1902" cy="1221"/>
          </a:xfrm>
        </p:grpSpPr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EF682F1D-3800-4A33-89BD-11748B3C5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527"/>
              <a:ext cx="1808" cy="1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9" name="Rectangle 7">
              <a:extLst>
                <a:ext uri="{FF2B5EF4-FFF2-40B4-BE49-F238E27FC236}">
                  <a16:creationId xmlns:a16="http://schemas.microsoft.com/office/drawing/2014/main" id="{66937343-190D-407A-9E12-4CDC1500E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1344"/>
              <a:ext cx="541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>
            <a:extLst>
              <a:ext uri="{FF2B5EF4-FFF2-40B4-BE49-F238E27FC236}">
                <a16:creationId xmlns:a16="http://schemas.microsoft.com/office/drawing/2014/main" id="{10BD0646-ACF2-435F-9C6D-3425ECC9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221163"/>
            <a:ext cx="8642350" cy="120251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GB" altLang="en-US" sz="3600">
                <a:solidFill>
                  <a:srgbClr val="FFFFFF"/>
                </a:solidFill>
              </a:rPr>
              <a:t>Shares are sold in small parcels to a large group of investors.</a:t>
            </a: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80DF9B22-5B07-426B-A246-56BDB3AAF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4" y="2565400"/>
            <a:ext cx="304472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6000" b="1"/>
              <a:t>EQUITY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2140D358-74DA-442F-8E71-65796572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333376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03C76874-84B6-469F-8E15-93F52854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115888"/>
            <a:ext cx="3384550" cy="3960812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221" name="Group 5">
            <a:extLst>
              <a:ext uri="{FF2B5EF4-FFF2-40B4-BE49-F238E27FC236}">
                <a16:creationId xmlns:a16="http://schemas.microsoft.com/office/drawing/2014/main" id="{1A02C1BC-0261-4379-9599-C71D9B0CD3C5}"/>
              </a:ext>
            </a:extLst>
          </p:cNvPr>
          <p:cNvGrpSpPr>
            <a:grpSpLocks/>
          </p:cNvGrpSpPr>
          <p:nvPr/>
        </p:nvGrpSpPr>
        <p:grpSpPr bwMode="auto">
          <a:xfrm>
            <a:off x="7464426" y="836614"/>
            <a:ext cx="3019425" cy="1938337"/>
            <a:chOff x="3742" y="527"/>
            <a:chExt cx="1902" cy="1221"/>
          </a:xfrm>
        </p:grpSpPr>
        <p:pic>
          <p:nvPicPr>
            <p:cNvPr id="9222" name="Picture 6">
              <a:extLst>
                <a:ext uri="{FF2B5EF4-FFF2-40B4-BE49-F238E27FC236}">
                  <a16:creationId xmlns:a16="http://schemas.microsoft.com/office/drawing/2014/main" id="{5CA6EBEB-5597-43EB-9742-F7AEE45D8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527"/>
              <a:ext cx="1808" cy="1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23" name="Rectangle 7">
              <a:extLst>
                <a:ext uri="{FF2B5EF4-FFF2-40B4-BE49-F238E27FC236}">
                  <a16:creationId xmlns:a16="http://schemas.microsoft.com/office/drawing/2014/main" id="{5A778CB7-9064-4F0F-8082-49DC8408F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1344"/>
              <a:ext cx="541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AD93863A0C1B49BF1F4437C4954DE5" ma:contentTypeVersion="2" ma:contentTypeDescription="Create a new document." ma:contentTypeScope="" ma:versionID="a9f9254b8333bc8a7604fcf0a3b714d1">
  <xsd:schema xmlns:xsd="http://www.w3.org/2001/XMLSchema" xmlns:xs="http://www.w3.org/2001/XMLSchema" xmlns:p="http://schemas.microsoft.com/office/2006/metadata/properties" xmlns:ns3="a710b9ef-1856-4294-945d-4dcc94ecc513" targetNamespace="http://schemas.microsoft.com/office/2006/metadata/properties" ma:root="true" ma:fieldsID="45cf02ab8adfadc11f7639afee1f2e6a" ns3:_="">
    <xsd:import namespace="a710b9ef-1856-4294-945d-4dcc94ecc5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0b9ef-1856-4294-945d-4dcc94ecc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083074-FB6F-41E4-A85D-D3497F3BC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EE3F40-D363-4E2F-9DF2-8521197E2C7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710b9ef-1856-4294-945d-4dcc94ecc51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6B3019-472F-4E0B-A2DD-D52537301F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10b9ef-1856-4294-945d-4dcc94ecc5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596</Words>
  <Application>Microsoft Office PowerPoint</Application>
  <PresentationFormat>Widescreen</PresentationFormat>
  <Paragraphs>315</Paragraphs>
  <Slides>56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Gill Sans MT Condensed</vt:lpstr>
      <vt:lpstr>Times New Roman</vt:lpstr>
      <vt:lpstr>Office Theme</vt:lpstr>
      <vt:lpstr>PowerPoint Presentation</vt:lpstr>
      <vt:lpstr>Welcome and Housekeeping – Mhairi Wylie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Do It &amp; Some Top Tips!</vt:lpstr>
      <vt:lpstr>The TAMP Process</vt:lpstr>
      <vt:lpstr>TARGETS</vt:lpstr>
      <vt:lpstr>PowerPoint Presentation</vt:lpstr>
      <vt:lpstr>AUDIT</vt:lpstr>
      <vt:lpstr>Audit</vt:lpstr>
      <vt:lpstr>PowerPoint Presentation</vt:lpstr>
      <vt:lpstr>METHOD</vt:lpstr>
      <vt:lpstr>Method</vt:lpstr>
      <vt:lpstr>PLAN &amp; PREPARE</vt:lpstr>
      <vt:lpstr>PowerPoint Presentation</vt:lpstr>
      <vt:lpstr>Things to  Bear in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Top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It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</vt:lpstr>
      <vt:lpstr>Title</vt:lpstr>
      <vt:lpstr>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spike setch</dc:creator>
  <cp:lastModifiedBy>spike setch</cp:lastModifiedBy>
  <cp:revision>7</cp:revision>
  <dcterms:created xsi:type="dcterms:W3CDTF">2019-08-22T08:59:54Z</dcterms:created>
  <dcterms:modified xsi:type="dcterms:W3CDTF">2019-08-22T13:52:25Z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0x0101000AAD93863A0C1B49BF1F4437C4954DE5</vt:lpwstr>
  </property>
</Properties>
</file>